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sldIdLst>
    <p:sldId id="256" r:id="rId2"/>
    <p:sldId id="275" r:id="rId3"/>
    <p:sldId id="276" r:id="rId4"/>
    <p:sldId id="258" r:id="rId5"/>
    <p:sldId id="274" r:id="rId6"/>
    <p:sldId id="259" r:id="rId7"/>
    <p:sldId id="260" r:id="rId8"/>
    <p:sldId id="277" r:id="rId9"/>
    <p:sldId id="262" r:id="rId10"/>
    <p:sldId id="263" r:id="rId11"/>
    <p:sldId id="267" r:id="rId12"/>
    <p:sldId id="268" r:id="rId13"/>
    <p:sldId id="270" r:id="rId14"/>
    <p:sldId id="269" r:id="rId15"/>
    <p:sldId id="271" r:id="rId16"/>
  </p:sldIdLst>
  <p:sldSz cx="18288000" cy="10287000"/>
  <p:notesSz cx="6858000" cy="9144000"/>
  <p:embeddedFontLst>
    <p:embeddedFont>
      <p:font typeface="Aileron" panose="020B0604020202020204" charset="-18"/>
      <p:regular r:id="rId18"/>
    </p:embeddedFont>
    <p:embeddedFont>
      <p:font typeface="Aileron Bold" panose="020B0604020202020204" charset="-18"/>
      <p:regular r:id="rId19"/>
    </p:embeddedFont>
    <p:embeddedFont>
      <p:font typeface="Akzidenz-Grotesk Bold" panose="020B0604020202020204" charset="-18"/>
      <p:regular r:id="rId20"/>
    </p:embeddedFont>
    <p:embeddedFont>
      <p:font typeface="Akzidenz-Grotesk Heavy" panose="020B0604020202020204" charset="-18"/>
      <p:regular r:id="rId21"/>
    </p:embeddedFont>
    <p:embeddedFont>
      <p:font typeface="Libre Franklin" pitchFamily="2" charset="-18"/>
      <p:regular r:id="rId22"/>
      <p:bold r:id="rId23"/>
      <p:italic r:id="rId24"/>
      <p:boldItalic r:id="rId25"/>
    </p:embeddedFont>
    <p:embeddedFont>
      <p:font typeface="Libre Franklin Bold" charset="-18"/>
      <p:regular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0" d="100"/>
          <a:sy n="60" d="100"/>
        </p:scale>
        <p:origin x="370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510452-2C67-4A39-AB18-030F15A1E832}" type="datetimeFigureOut">
              <a:rPr lang="pl-PL" smtClean="0"/>
              <a:t>11.04.2025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F2FA30-1F22-4121-B0BB-8F2CB05B81E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6460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F2FA30-1F22-4121-B0BB-8F2CB05B81E3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10341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18.svg"/><Relationship Id="rId7" Type="http://schemas.openxmlformats.org/officeDocument/2006/relationships/image" Target="../media/image2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10" Type="http://schemas.openxmlformats.org/officeDocument/2006/relationships/image" Target="../media/image40.svg"/><Relationship Id="rId4" Type="http://schemas.openxmlformats.org/officeDocument/2006/relationships/image" Target="../media/image7.png"/><Relationship Id="rId9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18.svg"/><Relationship Id="rId7" Type="http://schemas.openxmlformats.org/officeDocument/2006/relationships/image" Target="../media/image3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4" Type="http://schemas.openxmlformats.org/officeDocument/2006/relationships/image" Target="../media/image7.png"/><Relationship Id="rId9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42.png"/><Relationship Id="rId7" Type="http://schemas.openxmlformats.org/officeDocument/2006/relationships/image" Target="../media/image3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43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sv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12.svg"/><Relationship Id="rId9" Type="http://schemas.openxmlformats.org/officeDocument/2006/relationships/hyperlink" Target="https://www.kompetentnyregion.pl/formularz-zgloszeniowy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6.svg"/><Relationship Id="rId7" Type="http://schemas.openxmlformats.org/officeDocument/2006/relationships/image" Target="../media/image9.sv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48.svg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7.png"/><Relationship Id="rId4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kompetentnyregion.pl/formularz-zgloszeniowy" TargetMode="External"/><Relationship Id="rId3" Type="http://schemas.openxmlformats.org/officeDocument/2006/relationships/image" Target="../media/image12.svg"/><Relationship Id="rId7" Type="http://schemas.openxmlformats.org/officeDocument/2006/relationships/image" Target="../media/image14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7.png"/><Relationship Id="rId5" Type="http://schemas.openxmlformats.org/officeDocument/2006/relationships/image" Target="../media/image9.svg"/><Relationship Id="rId10" Type="http://schemas.openxmlformats.org/officeDocument/2006/relationships/hyperlink" Target="https://pxhere.com/de/photo/1611212" TargetMode="External"/><Relationship Id="rId4" Type="http://schemas.openxmlformats.org/officeDocument/2006/relationships/image" Target="../media/image8.png"/><Relationship Id="rId9" Type="http://schemas.openxmlformats.org/officeDocument/2006/relationships/image" Target="../media/image1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18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uslugirozwojowe.parp.gov.pl/uzytkownik/uzytkownik/logowanie" TargetMode="External"/><Relationship Id="rId3" Type="http://schemas.openxmlformats.org/officeDocument/2006/relationships/image" Target="../media/image18.svg"/><Relationship Id="rId7" Type="http://schemas.openxmlformats.org/officeDocument/2006/relationships/image" Target="../media/image21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1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7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18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13" Type="http://schemas.openxmlformats.org/officeDocument/2006/relationships/image" Target="../media/image33.png"/><Relationship Id="rId3" Type="http://schemas.openxmlformats.org/officeDocument/2006/relationships/image" Target="../media/image17.png"/><Relationship Id="rId7" Type="http://schemas.openxmlformats.org/officeDocument/2006/relationships/image" Target="../media/image27.png"/><Relationship Id="rId12" Type="http://schemas.openxmlformats.org/officeDocument/2006/relationships/image" Target="../media/image32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sv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hyperlink" Target="https://www.kompetentnyregion.pl/" TargetMode="External"/><Relationship Id="rId10" Type="http://schemas.openxmlformats.org/officeDocument/2006/relationships/image" Target="../media/image30.svg"/><Relationship Id="rId4" Type="http://schemas.openxmlformats.org/officeDocument/2006/relationships/image" Target="../media/image18.svg"/><Relationship Id="rId9" Type="http://schemas.openxmlformats.org/officeDocument/2006/relationships/image" Target="../media/image29.png"/><Relationship Id="rId14" Type="http://schemas.openxmlformats.org/officeDocument/2006/relationships/image" Target="../media/image34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6.svg"/><Relationship Id="rId2" Type="http://schemas.openxmlformats.org/officeDocument/2006/relationships/hyperlink" Target="https://www.kompetentnyregion.pl/formularz-zgloszeniowy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36.svg"/><Relationship Id="rId5" Type="http://schemas.openxmlformats.org/officeDocument/2006/relationships/image" Target="../media/image7.png"/><Relationship Id="rId10" Type="http://schemas.openxmlformats.org/officeDocument/2006/relationships/image" Target="../media/image35.png"/><Relationship Id="rId4" Type="http://schemas.openxmlformats.org/officeDocument/2006/relationships/image" Target="../media/image18.svg"/><Relationship Id="rId9" Type="http://schemas.openxmlformats.org/officeDocument/2006/relationships/image" Target="../media/image2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885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520815" y="1028700"/>
            <a:ext cx="10738485" cy="6897072"/>
            <a:chOff x="0" y="0"/>
            <a:chExt cx="1663672" cy="106853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63672" cy="1068537"/>
            </a:xfrm>
            <a:custGeom>
              <a:avLst/>
              <a:gdLst/>
              <a:ahLst/>
              <a:cxnLst/>
              <a:rect l="l" t="t" r="r" b="b"/>
              <a:pathLst>
                <a:path w="1663672" h="1068537">
                  <a:moveTo>
                    <a:pt x="24512" y="0"/>
                  </a:moveTo>
                  <a:lnTo>
                    <a:pt x="1639160" y="0"/>
                  </a:lnTo>
                  <a:cubicBezTo>
                    <a:pt x="1652698" y="0"/>
                    <a:pt x="1663672" y="10975"/>
                    <a:pt x="1663672" y="24512"/>
                  </a:cubicBezTo>
                  <a:lnTo>
                    <a:pt x="1663672" y="1044025"/>
                  </a:lnTo>
                  <a:cubicBezTo>
                    <a:pt x="1663672" y="1057562"/>
                    <a:pt x="1652698" y="1068537"/>
                    <a:pt x="1639160" y="1068537"/>
                  </a:cubicBezTo>
                  <a:lnTo>
                    <a:pt x="24512" y="1068537"/>
                  </a:lnTo>
                  <a:cubicBezTo>
                    <a:pt x="10975" y="1068537"/>
                    <a:pt x="0" y="1057562"/>
                    <a:pt x="0" y="1044025"/>
                  </a:cubicBezTo>
                  <a:lnTo>
                    <a:pt x="0" y="24512"/>
                  </a:lnTo>
                  <a:cubicBezTo>
                    <a:pt x="0" y="10975"/>
                    <a:pt x="10975" y="0"/>
                    <a:pt x="24512" y="0"/>
                  </a:cubicBezTo>
                  <a:close/>
                </a:path>
              </a:pathLst>
            </a:custGeom>
            <a:blipFill>
              <a:blip r:embed="rId2"/>
              <a:stretch>
                <a:fillRect l="-276" r="-276"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>
            <a:off x="1611032" y="0"/>
            <a:ext cx="8792945" cy="10287000"/>
            <a:chOff x="0" y="0"/>
            <a:chExt cx="2174657" cy="270933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174657" cy="2709333"/>
            </a:xfrm>
            <a:custGeom>
              <a:avLst/>
              <a:gdLst/>
              <a:ahLst/>
              <a:cxnLst/>
              <a:rect l="l" t="t" r="r" b="b"/>
              <a:pathLst>
                <a:path w="2174657" h="2709333">
                  <a:moveTo>
                    <a:pt x="0" y="0"/>
                  </a:moveTo>
                  <a:lnTo>
                    <a:pt x="2174657" y="0"/>
                  </a:lnTo>
                  <a:lnTo>
                    <a:pt x="2174657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2174657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028700" y="6688721"/>
            <a:ext cx="2015238" cy="2015238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A1BBD4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 dirty="0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9777178" y="8448972"/>
            <a:ext cx="7482122" cy="809328"/>
            <a:chOff x="0" y="0"/>
            <a:chExt cx="1970600" cy="213156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970600" cy="213156"/>
            </a:xfrm>
            <a:custGeom>
              <a:avLst/>
              <a:gdLst/>
              <a:ahLst/>
              <a:cxnLst/>
              <a:rect l="l" t="t" r="r" b="b"/>
              <a:pathLst>
                <a:path w="1970600" h="213156">
                  <a:moveTo>
                    <a:pt x="103472" y="0"/>
                  </a:moveTo>
                  <a:lnTo>
                    <a:pt x="1867128" y="0"/>
                  </a:lnTo>
                  <a:cubicBezTo>
                    <a:pt x="1894570" y="0"/>
                    <a:pt x="1920889" y="10902"/>
                    <a:pt x="1940294" y="30306"/>
                  </a:cubicBezTo>
                  <a:cubicBezTo>
                    <a:pt x="1959699" y="49711"/>
                    <a:pt x="1970600" y="76030"/>
                    <a:pt x="1970600" y="103472"/>
                  </a:cubicBezTo>
                  <a:lnTo>
                    <a:pt x="1970600" y="109684"/>
                  </a:lnTo>
                  <a:cubicBezTo>
                    <a:pt x="1970600" y="137127"/>
                    <a:pt x="1959699" y="163445"/>
                    <a:pt x="1940294" y="182850"/>
                  </a:cubicBezTo>
                  <a:cubicBezTo>
                    <a:pt x="1920889" y="202255"/>
                    <a:pt x="1894570" y="213156"/>
                    <a:pt x="1867128" y="213156"/>
                  </a:cubicBezTo>
                  <a:lnTo>
                    <a:pt x="103472" y="213156"/>
                  </a:lnTo>
                  <a:cubicBezTo>
                    <a:pt x="76030" y="213156"/>
                    <a:pt x="49711" y="202255"/>
                    <a:pt x="30306" y="182850"/>
                  </a:cubicBezTo>
                  <a:cubicBezTo>
                    <a:pt x="10902" y="163445"/>
                    <a:pt x="0" y="137127"/>
                    <a:pt x="0" y="109684"/>
                  </a:cubicBezTo>
                  <a:lnTo>
                    <a:pt x="0" y="103472"/>
                  </a:lnTo>
                  <a:cubicBezTo>
                    <a:pt x="0" y="76030"/>
                    <a:pt x="10902" y="49711"/>
                    <a:pt x="30306" y="30306"/>
                  </a:cubicBezTo>
                  <a:cubicBezTo>
                    <a:pt x="49711" y="10902"/>
                    <a:pt x="76030" y="0"/>
                    <a:pt x="103472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  <a:round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0" y="-57150"/>
              <a:ext cx="1970600" cy="2703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640"/>
                </a:lnSpc>
                <a:spcBef>
                  <a:spcPct val="0"/>
                </a:spcBef>
              </a:pPr>
              <a:endParaRPr dirty="0"/>
            </a:p>
          </p:txBody>
        </p:sp>
      </p:grpSp>
      <p:sp>
        <p:nvSpPr>
          <p:cNvPr id="13" name="Freeform 13"/>
          <p:cNvSpPr/>
          <p:nvPr/>
        </p:nvSpPr>
        <p:spPr>
          <a:xfrm>
            <a:off x="15589371" y="1433364"/>
            <a:ext cx="1243705" cy="1243705"/>
          </a:xfrm>
          <a:custGeom>
            <a:avLst/>
            <a:gdLst/>
            <a:ahLst/>
            <a:cxnLst/>
            <a:rect l="l" t="t" r="r" b="b"/>
            <a:pathLst>
              <a:path w="1243705" h="1243705">
                <a:moveTo>
                  <a:pt x="0" y="0"/>
                </a:moveTo>
                <a:lnTo>
                  <a:pt x="1243704" y="0"/>
                </a:lnTo>
                <a:lnTo>
                  <a:pt x="1243704" y="1243705"/>
                </a:lnTo>
                <a:lnTo>
                  <a:pt x="0" y="124370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5400000">
            <a:off x="-296120" y="4083833"/>
            <a:ext cx="2649639" cy="786806"/>
          </a:xfrm>
          <a:custGeom>
            <a:avLst/>
            <a:gdLst/>
            <a:ahLst/>
            <a:cxnLst/>
            <a:rect l="l" t="t" r="r" b="b"/>
            <a:pathLst>
              <a:path w="2649639" h="786806">
                <a:moveTo>
                  <a:pt x="0" y="0"/>
                </a:moveTo>
                <a:lnTo>
                  <a:pt x="2649640" y="0"/>
                </a:lnTo>
                <a:lnTo>
                  <a:pt x="2649640" y="786806"/>
                </a:lnTo>
                <a:lnTo>
                  <a:pt x="0" y="78680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2084756" y="214730"/>
            <a:ext cx="7845496" cy="813970"/>
          </a:xfrm>
          <a:custGeom>
            <a:avLst/>
            <a:gdLst/>
            <a:ahLst/>
            <a:cxnLst/>
            <a:rect l="l" t="t" r="r" b="b"/>
            <a:pathLst>
              <a:path w="7845496" h="813970">
                <a:moveTo>
                  <a:pt x="0" y="0"/>
                </a:moveTo>
                <a:lnTo>
                  <a:pt x="7845496" y="0"/>
                </a:lnTo>
                <a:lnTo>
                  <a:pt x="7845496" y="813970"/>
                </a:lnTo>
                <a:lnTo>
                  <a:pt x="0" y="81397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2711765" y="2891724"/>
            <a:ext cx="6856606" cy="25145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105"/>
              </a:lnSpc>
            </a:pPr>
            <a:r>
              <a:rPr lang="en-US" sz="4900" b="1" dirty="0">
                <a:solidFill>
                  <a:srgbClr val="283C4C"/>
                </a:solidFill>
                <a:latin typeface="Akzidenz-Grotesk Heavy"/>
                <a:ea typeface="Akzidenz-Grotesk Heavy"/>
                <a:cs typeface="Akzidenz-Grotesk Heavy"/>
                <a:sym typeface="Akzidenz-Grotesk Heavy"/>
              </a:rPr>
              <a:t>„Kompetentny region – Warmia i Mazury”</a:t>
            </a:r>
          </a:p>
          <a:p>
            <a:pPr algn="l">
              <a:lnSpc>
                <a:spcPts val="5075"/>
              </a:lnSpc>
            </a:pPr>
            <a:r>
              <a:rPr lang="en-US" sz="3500" b="1" dirty="0">
                <a:solidFill>
                  <a:srgbClr val="283C4C"/>
                </a:solidFill>
                <a:latin typeface="Akzidenz-Grotesk Heavy"/>
                <a:ea typeface="Akzidenz-Grotesk Heavy"/>
                <a:cs typeface="Akzidenz-Grotesk Heavy"/>
                <a:sym typeface="Akzidenz-Grotesk Heavy"/>
              </a:rPr>
              <a:t>nr FEWM.07.05-IZ.00-0006/23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521677" y="8524078"/>
            <a:ext cx="6529968" cy="5498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40"/>
              </a:lnSpc>
              <a:spcBef>
                <a:spcPct val="0"/>
              </a:spcBef>
            </a:pPr>
            <a:r>
              <a:rPr lang="en-US" sz="1600" dirty="0">
                <a:solidFill>
                  <a:srgbClr val="283C4C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Projekt współfinansowany ze środków programu regionalnego Fundusze Europejskie dla Warmii i Mazur 2021-2027</a:t>
            </a:r>
          </a:p>
        </p:txBody>
      </p:sp>
      <p:sp>
        <p:nvSpPr>
          <p:cNvPr id="18" name="Freeform 18"/>
          <p:cNvSpPr/>
          <p:nvPr/>
        </p:nvSpPr>
        <p:spPr>
          <a:xfrm>
            <a:off x="4601765" y="6921394"/>
            <a:ext cx="2811478" cy="1237050"/>
          </a:xfrm>
          <a:custGeom>
            <a:avLst/>
            <a:gdLst/>
            <a:ahLst/>
            <a:cxnLst/>
            <a:rect l="l" t="t" r="r" b="b"/>
            <a:pathLst>
              <a:path w="2811478" h="1237050">
                <a:moveTo>
                  <a:pt x="0" y="0"/>
                </a:moveTo>
                <a:lnTo>
                  <a:pt x="2811478" y="0"/>
                </a:lnTo>
                <a:lnTo>
                  <a:pt x="2811478" y="1237050"/>
                </a:lnTo>
                <a:lnTo>
                  <a:pt x="0" y="123705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979745" y="2200275"/>
            <a:ext cx="2288115" cy="679452"/>
          </a:xfrm>
          <a:custGeom>
            <a:avLst/>
            <a:gdLst/>
            <a:ahLst/>
            <a:cxnLst/>
            <a:rect l="l" t="t" r="r" b="b"/>
            <a:pathLst>
              <a:path w="2288115" h="679452">
                <a:moveTo>
                  <a:pt x="0" y="0"/>
                </a:moveTo>
                <a:lnTo>
                  <a:pt x="2288115" y="0"/>
                </a:lnTo>
                <a:lnTo>
                  <a:pt x="2288115" y="679452"/>
                </a:lnTo>
                <a:lnTo>
                  <a:pt x="0" y="6794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" name="Freeform 3"/>
          <p:cNvSpPr/>
          <p:nvPr/>
        </p:nvSpPr>
        <p:spPr>
          <a:xfrm>
            <a:off x="16118615" y="479069"/>
            <a:ext cx="1758863" cy="773900"/>
          </a:xfrm>
          <a:custGeom>
            <a:avLst/>
            <a:gdLst/>
            <a:ahLst/>
            <a:cxnLst/>
            <a:rect l="l" t="t" r="r" b="b"/>
            <a:pathLst>
              <a:path w="1758863" h="773900">
                <a:moveTo>
                  <a:pt x="0" y="0"/>
                </a:moveTo>
                <a:lnTo>
                  <a:pt x="1758863" y="0"/>
                </a:lnTo>
                <a:lnTo>
                  <a:pt x="1758863" y="773900"/>
                </a:lnTo>
                <a:lnTo>
                  <a:pt x="0" y="7739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4758303" y="-998870"/>
            <a:ext cx="2307854" cy="4815603"/>
          </a:xfrm>
          <a:custGeom>
            <a:avLst/>
            <a:gdLst/>
            <a:ahLst/>
            <a:cxnLst/>
            <a:rect l="l" t="t" r="r" b="b"/>
            <a:pathLst>
              <a:path w="2307854" h="4815603">
                <a:moveTo>
                  <a:pt x="0" y="0"/>
                </a:moveTo>
                <a:lnTo>
                  <a:pt x="2307854" y="0"/>
                </a:lnTo>
                <a:lnTo>
                  <a:pt x="2307854" y="4815602"/>
                </a:lnTo>
                <a:lnTo>
                  <a:pt x="0" y="481560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r="-655335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402951" y="1361306"/>
            <a:ext cx="885207" cy="1124397"/>
          </a:xfrm>
          <a:custGeom>
            <a:avLst/>
            <a:gdLst/>
            <a:ahLst/>
            <a:cxnLst/>
            <a:rect l="l" t="t" r="r" b="b"/>
            <a:pathLst>
              <a:path w="885207" h="1124397">
                <a:moveTo>
                  <a:pt x="0" y="0"/>
                </a:moveTo>
                <a:lnTo>
                  <a:pt x="885208" y="0"/>
                </a:lnTo>
                <a:lnTo>
                  <a:pt x="885208" y="1124397"/>
                </a:lnTo>
                <a:lnTo>
                  <a:pt x="0" y="112439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2590800" y="4576679"/>
            <a:ext cx="12929460" cy="2650539"/>
          </a:xfrm>
          <a:custGeom>
            <a:avLst/>
            <a:gdLst/>
            <a:ahLst/>
            <a:cxnLst/>
            <a:rect l="l" t="t" r="r" b="b"/>
            <a:pathLst>
              <a:path w="12929460" h="2650539">
                <a:moveTo>
                  <a:pt x="0" y="0"/>
                </a:moveTo>
                <a:lnTo>
                  <a:pt x="12929459" y="0"/>
                </a:lnTo>
                <a:lnTo>
                  <a:pt x="12929459" y="2650539"/>
                </a:lnTo>
                <a:lnTo>
                  <a:pt x="0" y="265053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3505200" y="4794273"/>
            <a:ext cx="3010947" cy="2215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500" dirty="0">
                <a:solidFill>
                  <a:srgbClr val="283C4C"/>
                </a:solidFill>
                <a:latin typeface="Akzidenz-Grotesk Bold" panose="020B0604020202020204" charset="-18"/>
                <a:ea typeface="Aileron"/>
                <a:cs typeface="Aileron"/>
                <a:sym typeface="Aileron"/>
              </a:rPr>
              <a:t>Wybór usług rozwojowych z BUR zgodnych z celami biznesowymi.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299286" y="914400"/>
            <a:ext cx="6035714" cy="23416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669"/>
              </a:lnSpc>
            </a:pPr>
            <a:r>
              <a:rPr lang="en-US" sz="6499" b="1" dirty="0">
                <a:solidFill>
                  <a:srgbClr val="283C4C"/>
                </a:solidFill>
                <a:latin typeface="Akzidenz-Grotesk Heavy"/>
                <a:ea typeface="Akzidenz-Grotesk Heavy"/>
                <a:cs typeface="Akzidenz-Grotesk Heavy"/>
                <a:sym typeface="Akzidenz-Grotesk Heavy"/>
              </a:rPr>
              <a:t>Etap 2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4400" b="1" dirty="0">
                <a:solidFill>
                  <a:srgbClr val="283C4C"/>
                </a:solidFill>
                <a:latin typeface="Akzidenz-Grotesk Bold" panose="020B0604020202020204" charset="-18"/>
                <a:sym typeface="Libre Franklin Bold"/>
              </a:rPr>
              <a:t>Analiza Potrzeb Twojej Firmy</a:t>
            </a:r>
            <a:endParaRPr lang="en-US" sz="4400" b="1" dirty="0">
              <a:solidFill>
                <a:srgbClr val="283C4C"/>
              </a:solidFill>
              <a:latin typeface="Akzidenz-Grotesk Bold" panose="020B0604020202020204" charset="-18"/>
              <a:sym typeface="Libre Franklin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7721582" y="5243114"/>
            <a:ext cx="3010947" cy="13176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500" dirty="0">
                <a:solidFill>
                  <a:srgbClr val="FFFFFF"/>
                </a:solidFill>
                <a:latin typeface="Akzidenz-Grotesk Bold" panose="020B0604020202020204" charset="-18"/>
                <a:ea typeface="Aileron"/>
                <a:cs typeface="Aileron"/>
                <a:sym typeface="Aileron"/>
              </a:rPr>
              <a:t>Szeroka i różnorodna oferta szkoleniowa.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1758957" y="4927619"/>
            <a:ext cx="3010947" cy="2215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500" dirty="0">
                <a:solidFill>
                  <a:srgbClr val="FFFFFF"/>
                </a:solidFill>
                <a:latin typeface="Akzidenz-Grotesk Bold" panose="020B0604020202020204" charset="-18"/>
                <a:ea typeface="Aileron"/>
                <a:cs typeface="Aileron"/>
                <a:sym typeface="Aileron"/>
              </a:rPr>
              <a:t>Wsparcie ekspertów w wyborze odpowiednich szkoleń.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240000" y="9128479"/>
            <a:ext cx="2288115" cy="679452"/>
          </a:xfrm>
          <a:custGeom>
            <a:avLst/>
            <a:gdLst/>
            <a:ahLst/>
            <a:cxnLst/>
            <a:rect l="l" t="t" r="r" b="b"/>
            <a:pathLst>
              <a:path w="2288115" h="679452">
                <a:moveTo>
                  <a:pt x="0" y="0"/>
                </a:moveTo>
                <a:lnTo>
                  <a:pt x="2288115" y="0"/>
                </a:lnTo>
                <a:lnTo>
                  <a:pt x="2288115" y="679452"/>
                </a:lnTo>
                <a:lnTo>
                  <a:pt x="0" y="6794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pl-PL" dirty="0"/>
          </a:p>
        </p:txBody>
      </p:sp>
      <p:sp>
        <p:nvSpPr>
          <p:cNvPr id="3" name="Freeform 3"/>
          <p:cNvSpPr/>
          <p:nvPr/>
        </p:nvSpPr>
        <p:spPr>
          <a:xfrm>
            <a:off x="16118615" y="479069"/>
            <a:ext cx="1758863" cy="773900"/>
          </a:xfrm>
          <a:custGeom>
            <a:avLst/>
            <a:gdLst/>
            <a:ahLst/>
            <a:cxnLst/>
            <a:rect l="l" t="t" r="r" b="b"/>
            <a:pathLst>
              <a:path w="1758863" h="773900">
                <a:moveTo>
                  <a:pt x="0" y="0"/>
                </a:moveTo>
                <a:lnTo>
                  <a:pt x="1758863" y="0"/>
                </a:lnTo>
                <a:lnTo>
                  <a:pt x="1758863" y="773900"/>
                </a:lnTo>
                <a:lnTo>
                  <a:pt x="0" y="7739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3182600" y="329421"/>
            <a:ext cx="2307854" cy="4815603"/>
          </a:xfrm>
          <a:custGeom>
            <a:avLst/>
            <a:gdLst/>
            <a:ahLst/>
            <a:cxnLst/>
            <a:rect l="l" t="t" r="r" b="b"/>
            <a:pathLst>
              <a:path w="2307854" h="4815603">
                <a:moveTo>
                  <a:pt x="0" y="0"/>
                </a:moveTo>
                <a:lnTo>
                  <a:pt x="2307854" y="0"/>
                </a:lnTo>
                <a:lnTo>
                  <a:pt x="2307854" y="4815602"/>
                </a:lnTo>
                <a:lnTo>
                  <a:pt x="0" y="481560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r="-655335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1374597" y="5497684"/>
            <a:ext cx="5798692" cy="16542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669"/>
              </a:lnSpc>
            </a:pPr>
            <a:r>
              <a:rPr lang="en-US" sz="6499" b="1" dirty="0" err="1">
                <a:solidFill>
                  <a:srgbClr val="283C4C"/>
                </a:solidFill>
                <a:latin typeface="Akzidenz-Grotesk Heavy"/>
                <a:ea typeface="Akzidenz-Grotesk Heavy"/>
                <a:cs typeface="Akzidenz-Grotesk Heavy"/>
                <a:sym typeface="Akzidenz-Grotesk Heavy"/>
              </a:rPr>
              <a:t>Etap</a:t>
            </a:r>
            <a:r>
              <a:rPr lang="en-US" sz="6499" b="1" dirty="0">
                <a:solidFill>
                  <a:srgbClr val="283C4C"/>
                </a:solidFill>
                <a:latin typeface="Akzidenz-Grotesk Heavy"/>
                <a:ea typeface="Akzidenz-Grotesk Heavy"/>
                <a:cs typeface="Akzidenz-Grotesk Heavy"/>
                <a:sym typeface="Akzidenz-Grotesk Heavy"/>
              </a:rPr>
              <a:t> </a:t>
            </a:r>
            <a:r>
              <a:rPr lang="pl-PL" sz="6499" b="1" dirty="0">
                <a:solidFill>
                  <a:srgbClr val="283C4C"/>
                </a:solidFill>
                <a:latin typeface="Akzidenz-Grotesk Heavy"/>
                <a:ea typeface="Akzidenz-Grotesk Heavy"/>
                <a:cs typeface="Akzidenz-Grotesk Heavy"/>
                <a:sym typeface="Akzidenz-Grotesk Heavy"/>
              </a:rPr>
              <a:t>3</a:t>
            </a:r>
            <a:endParaRPr lang="en-US" sz="6499" b="1" dirty="0">
              <a:solidFill>
                <a:srgbClr val="283C4C"/>
              </a:solidFill>
              <a:latin typeface="Akzidenz-Grotesk Heavy"/>
              <a:ea typeface="Akzidenz-Grotesk Heavy"/>
              <a:cs typeface="Akzidenz-Grotesk Heavy"/>
              <a:sym typeface="Akzidenz-Grotesk Heavy"/>
            </a:endParaRPr>
          </a:p>
          <a:p>
            <a:pPr algn="ctr">
              <a:lnSpc>
                <a:spcPts val="5192"/>
              </a:lnSpc>
            </a:pPr>
            <a:r>
              <a:rPr lang="pl-PL" sz="4400" b="1" dirty="0">
                <a:solidFill>
                  <a:srgbClr val="283C4C"/>
                </a:solidFill>
                <a:latin typeface="Akzidenz-Grotesk Bold"/>
                <a:ea typeface="Akzidenz-Grotesk Bold"/>
                <a:cs typeface="Akzidenz-Grotesk Bold"/>
                <a:sym typeface="Akzidenz-Grotesk Bold"/>
              </a:rPr>
              <a:t>Udział w szkoleniu</a:t>
            </a:r>
            <a:endParaRPr lang="en-US" sz="4400" b="1" dirty="0">
              <a:solidFill>
                <a:srgbClr val="283C4C"/>
              </a:solidFill>
              <a:latin typeface="Akzidenz-Grotesk Bold"/>
              <a:ea typeface="Akzidenz-Grotesk Bold"/>
              <a:cs typeface="Akzidenz-Grotesk Bold"/>
              <a:sym typeface="Akzidenz-Grotesk Bold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13860048" y="2737222"/>
            <a:ext cx="952957" cy="952957"/>
          </a:xfrm>
          <a:custGeom>
            <a:avLst/>
            <a:gdLst/>
            <a:ahLst/>
            <a:cxnLst/>
            <a:rect l="l" t="t" r="r" b="b"/>
            <a:pathLst>
              <a:path w="952957" h="952957">
                <a:moveTo>
                  <a:pt x="0" y="0"/>
                </a:moveTo>
                <a:lnTo>
                  <a:pt x="952957" y="0"/>
                </a:lnTo>
                <a:lnTo>
                  <a:pt x="952957" y="952957"/>
                </a:lnTo>
                <a:lnTo>
                  <a:pt x="0" y="95295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pl-PL" dirty="0"/>
          </a:p>
        </p:txBody>
      </p:sp>
      <p:grpSp>
        <p:nvGrpSpPr>
          <p:cNvPr id="7" name="Group 7"/>
          <p:cNvGrpSpPr/>
          <p:nvPr/>
        </p:nvGrpSpPr>
        <p:grpSpPr>
          <a:xfrm>
            <a:off x="1114711" y="2226665"/>
            <a:ext cx="8938435" cy="5300950"/>
            <a:chOff x="0" y="0"/>
            <a:chExt cx="1257272" cy="711166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257272" cy="711166"/>
            </a:xfrm>
            <a:custGeom>
              <a:avLst/>
              <a:gdLst/>
              <a:ahLst/>
              <a:cxnLst/>
              <a:rect l="l" t="t" r="r" b="b"/>
              <a:pathLst>
                <a:path w="1257272" h="711166">
                  <a:moveTo>
                    <a:pt x="12748" y="0"/>
                  </a:moveTo>
                  <a:lnTo>
                    <a:pt x="1244524" y="0"/>
                  </a:lnTo>
                  <a:cubicBezTo>
                    <a:pt x="1247905" y="0"/>
                    <a:pt x="1251148" y="1343"/>
                    <a:pt x="1253539" y="3734"/>
                  </a:cubicBezTo>
                  <a:cubicBezTo>
                    <a:pt x="1255929" y="6124"/>
                    <a:pt x="1257272" y="9367"/>
                    <a:pt x="1257272" y="12748"/>
                  </a:cubicBezTo>
                  <a:lnTo>
                    <a:pt x="1257272" y="698418"/>
                  </a:lnTo>
                  <a:cubicBezTo>
                    <a:pt x="1257272" y="701799"/>
                    <a:pt x="1255929" y="705042"/>
                    <a:pt x="1253539" y="707432"/>
                  </a:cubicBezTo>
                  <a:cubicBezTo>
                    <a:pt x="1251148" y="709823"/>
                    <a:pt x="1247905" y="711166"/>
                    <a:pt x="1244524" y="711166"/>
                  </a:cubicBezTo>
                  <a:lnTo>
                    <a:pt x="12748" y="711166"/>
                  </a:lnTo>
                  <a:cubicBezTo>
                    <a:pt x="9367" y="711166"/>
                    <a:pt x="6124" y="709823"/>
                    <a:pt x="3734" y="707432"/>
                  </a:cubicBezTo>
                  <a:cubicBezTo>
                    <a:pt x="1343" y="705042"/>
                    <a:pt x="0" y="701799"/>
                    <a:pt x="0" y="698418"/>
                  </a:cubicBezTo>
                  <a:lnTo>
                    <a:pt x="0" y="12748"/>
                  </a:lnTo>
                  <a:cubicBezTo>
                    <a:pt x="0" y="9367"/>
                    <a:pt x="1343" y="6124"/>
                    <a:pt x="3734" y="3734"/>
                  </a:cubicBezTo>
                  <a:cubicBezTo>
                    <a:pt x="6124" y="1343"/>
                    <a:pt x="9367" y="0"/>
                    <a:pt x="12748" y="0"/>
                  </a:cubicBezTo>
                  <a:close/>
                </a:path>
              </a:pathLst>
            </a:custGeom>
            <a:blipFill>
              <a:blip r:embed="rId9"/>
              <a:stretch>
                <a:fillRect t="-9003" b="-9003"/>
              </a:stretch>
            </a:blipFill>
          </p:spPr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118615" y="479069"/>
            <a:ext cx="1758863" cy="773900"/>
          </a:xfrm>
          <a:custGeom>
            <a:avLst/>
            <a:gdLst/>
            <a:ahLst/>
            <a:cxnLst/>
            <a:rect l="l" t="t" r="r" b="b"/>
            <a:pathLst>
              <a:path w="1758863" h="773900">
                <a:moveTo>
                  <a:pt x="0" y="0"/>
                </a:moveTo>
                <a:lnTo>
                  <a:pt x="1758863" y="0"/>
                </a:lnTo>
                <a:lnTo>
                  <a:pt x="1758863" y="773900"/>
                </a:lnTo>
                <a:lnTo>
                  <a:pt x="0" y="7739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65099" y="-1636283"/>
            <a:ext cx="2813137" cy="5778501"/>
          </a:xfrm>
          <a:custGeom>
            <a:avLst/>
            <a:gdLst/>
            <a:ahLst/>
            <a:cxnLst/>
            <a:rect l="l" t="t" r="r" b="b"/>
            <a:pathLst>
              <a:path w="2307854" h="4815603">
                <a:moveTo>
                  <a:pt x="0" y="0"/>
                </a:moveTo>
                <a:lnTo>
                  <a:pt x="2307854" y="0"/>
                </a:lnTo>
                <a:lnTo>
                  <a:pt x="2307854" y="4815602"/>
                </a:lnTo>
                <a:lnTo>
                  <a:pt x="0" y="481560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r="-655335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2071566" y="1126061"/>
            <a:ext cx="1600201" cy="1541459"/>
          </a:xfrm>
          <a:custGeom>
            <a:avLst/>
            <a:gdLst/>
            <a:ahLst/>
            <a:cxnLst/>
            <a:rect l="l" t="t" r="r" b="b"/>
            <a:pathLst>
              <a:path w="1002990" h="1002990">
                <a:moveTo>
                  <a:pt x="0" y="0"/>
                </a:moveTo>
                <a:lnTo>
                  <a:pt x="1002990" y="0"/>
                </a:lnTo>
                <a:lnTo>
                  <a:pt x="1002990" y="1002989"/>
                </a:lnTo>
                <a:lnTo>
                  <a:pt x="0" y="100298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 dirty="0"/>
          </a:p>
        </p:txBody>
      </p:sp>
      <p:sp>
        <p:nvSpPr>
          <p:cNvPr id="6" name="TextBox 6"/>
          <p:cNvSpPr txBox="1"/>
          <p:nvPr/>
        </p:nvSpPr>
        <p:spPr>
          <a:xfrm>
            <a:off x="6858000" y="736217"/>
            <a:ext cx="3867715" cy="23211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69"/>
              </a:lnSpc>
            </a:pPr>
            <a:r>
              <a:rPr lang="en-US" sz="6499" b="1" dirty="0" err="1">
                <a:solidFill>
                  <a:srgbClr val="283C4C"/>
                </a:solidFill>
                <a:latin typeface="Akzidenz-Grotesk Heavy"/>
                <a:ea typeface="Akzidenz-Grotesk Heavy"/>
                <a:cs typeface="Akzidenz-Grotesk Heavy"/>
                <a:sym typeface="Akzidenz-Grotesk Heavy"/>
              </a:rPr>
              <a:t>Etap</a:t>
            </a:r>
            <a:r>
              <a:rPr lang="en-US" sz="6499" b="1" dirty="0">
                <a:solidFill>
                  <a:srgbClr val="283C4C"/>
                </a:solidFill>
                <a:latin typeface="Akzidenz-Grotesk Heavy"/>
                <a:ea typeface="Akzidenz-Grotesk Heavy"/>
                <a:cs typeface="Akzidenz-Grotesk Heavy"/>
                <a:sym typeface="Akzidenz-Grotesk Heavy"/>
              </a:rPr>
              <a:t> </a:t>
            </a:r>
            <a:r>
              <a:rPr lang="pl-PL" sz="6499" b="1" dirty="0">
                <a:solidFill>
                  <a:srgbClr val="283C4C"/>
                </a:solidFill>
                <a:latin typeface="Akzidenz-Grotesk Heavy"/>
                <a:ea typeface="Akzidenz-Grotesk Heavy"/>
                <a:cs typeface="Akzidenz-Grotesk Heavy"/>
                <a:sym typeface="Akzidenz-Grotesk Heavy"/>
              </a:rPr>
              <a:t>4</a:t>
            </a:r>
            <a:endParaRPr lang="en-US" sz="6499" b="1" dirty="0">
              <a:solidFill>
                <a:srgbClr val="283C4C"/>
              </a:solidFill>
              <a:latin typeface="Akzidenz-Grotesk Heavy"/>
              <a:ea typeface="Akzidenz-Grotesk Heavy"/>
              <a:cs typeface="Akzidenz-Grotesk Heavy"/>
              <a:sym typeface="Akzidenz-Grotesk Heavy"/>
            </a:endParaRPr>
          </a:p>
          <a:p>
            <a:pPr algn="ctr">
              <a:lnSpc>
                <a:spcPts val="5192"/>
              </a:lnSpc>
            </a:pPr>
            <a:r>
              <a:rPr lang="pl-PL" sz="4400" b="1" dirty="0">
                <a:solidFill>
                  <a:srgbClr val="283C4C"/>
                </a:solidFill>
                <a:latin typeface="Akzidenz-Grotesk Bold"/>
                <a:ea typeface="Akzidenz-Grotesk Bold"/>
                <a:cs typeface="Akzidenz-Grotesk Bold"/>
                <a:sym typeface="Akzidenz-Grotesk Bold"/>
              </a:rPr>
              <a:t>Refundacja 80%</a:t>
            </a:r>
            <a:endParaRPr lang="en-US" sz="4400" b="1" dirty="0">
              <a:solidFill>
                <a:srgbClr val="283C4C"/>
              </a:solidFill>
              <a:latin typeface="Akzidenz-Grotesk Bold"/>
              <a:ea typeface="Akzidenz-Grotesk Bold"/>
              <a:cs typeface="Akzidenz-Grotesk Bold"/>
              <a:sym typeface="Akzidenz-Grotesk Bold"/>
            </a:endParaRPr>
          </a:p>
        </p:txBody>
      </p:sp>
      <p:sp>
        <p:nvSpPr>
          <p:cNvPr id="5" name="Freeform 6">
            <a:extLst>
              <a:ext uri="{FF2B5EF4-FFF2-40B4-BE49-F238E27FC236}">
                <a16:creationId xmlns:a16="http://schemas.microsoft.com/office/drawing/2014/main" id="{D76B03E6-A3C0-AE0B-4F63-3388E935AFB5}"/>
              </a:ext>
            </a:extLst>
          </p:cNvPr>
          <p:cNvSpPr/>
          <p:nvPr/>
        </p:nvSpPr>
        <p:spPr>
          <a:xfrm>
            <a:off x="2754237" y="4819513"/>
            <a:ext cx="12929460" cy="2650539"/>
          </a:xfrm>
          <a:custGeom>
            <a:avLst/>
            <a:gdLst/>
            <a:ahLst/>
            <a:cxnLst/>
            <a:rect l="l" t="t" r="r" b="b"/>
            <a:pathLst>
              <a:path w="12929460" h="2650539">
                <a:moveTo>
                  <a:pt x="0" y="0"/>
                </a:moveTo>
                <a:lnTo>
                  <a:pt x="12929459" y="0"/>
                </a:lnTo>
                <a:lnTo>
                  <a:pt x="12929459" y="2650539"/>
                </a:lnTo>
                <a:lnTo>
                  <a:pt x="0" y="265053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99F90684-AA00-4C7D-382D-B3F0D93D7F65}"/>
              </a:ext>
            </a:extLst>
          </p:cNvPr>
          <p:cNvSpPr txBox="1"/>
          <p:nvPr/>
        </p:nvSpPr>
        <p:spPr>
          <a:xfrm>
            <a:off x="3803904" y="5444590"/>
            <a:ext cx="266700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500"/>
              </a:lnSpc>
            </a:pPr>
            <a:r>
              <a:rPr lang="pl-PL" sz="2500" dirty="0">
                <a:solidFill>
                  <a:srgbClr val="283C4C"/>
                </a:solidFill>
                <a:latin typeface="Akzidenz-Grotesk Bold" panose="020B0604020202020204" charset="-18"/>
              </a:rPr>
              <a:t>Opłacenie faktury za szkolenie 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FD2C2F95-5232-9CEA-A28B-F2D2C505231C}"/>
              </a:ext>
            </a:extLst>
          </p:cNvPr>
          <p:cNvSpPr txBox="1"/>
          <p:nvPr/>
        </p:nvSpPr>
        <p:spPr>
          <a:xfrm>
            <a:off x="7924800" y="5448300"/>
            <a:ext cx="2572315" cy="1410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500"/>
              </a:lnSpc>
            </a:pPr>
            <a:r>
              <a:rPr lang="pl-PL" sz="2500" dirty="0">
                <a:solidFill>
                  <a:schemeClr val="bg1"/>
                </a:solidFill>
                <a:latin typeface="Akzidenz-Grotesk Bold" panose="020B0604020202020204" charset="-18"/>
              </a:rPr>
              <a:t>Dostarczenie wniosku o refundację 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432BCF50-1891-D802-3476-18003290BA1B}"/>
              </a:ext>
            </a:extLst>
          </p:cNvPr>
          <p:cNvSpPr txBox="1"/>
          <p:nvPr/>
        </p:nvSpPr>
        <p:spPr>
          <a:xfrm>
            <a:off x="12173515" y="5448300"/>
            <a:ext cx="2667000" cy="1410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500"/>
              </a:lnSpc>
            </a:pPr>
            <a:r>
              <a:rPr lang="pl-PL" sz="2500" dirty="0">
                <a:solidFill>
                  <a:schemeClr val="bg1"/>
                </a:solidFill>
                <a:latin typeface="Akzidenz-Grotesk Bold" panose="020B0604020202020204" charset="-18"/>
              </a:rPr>
              <a:t>Zwrot 80% wartości faktury nawet w 1 dzień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690664" y="3244079"/>
            <a:ext cx="4559109" cy="6306649"/>
            <a:chOff x="0" y="0"/>
            <a:chExt cx="1200753" cy="166101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00753" cy="1661010"/>
            </a:xfrm>
            <a:custGeom>
              <a:avLst/>
              <a:gdLst/>
              <a:ahLst/>
              <a:cxnLst/>
              <a:rect l="l" t="t" r="r" b="b"/>
              <a:pathLst>
                <a:path w="1200753" h="1661010">
                  <a:moveTo>
                    <a:pt x="169812" y="0"/>
                  </a:moveTo>
                  <a:lnTo>
                    <a:pt x="1030941" y="0"/>
                  </a:lnTo>
                  <a:cubicBezTo>
                    <a:pt x="1124726" y="0"/>
                    <a:pt x="1200753" y="76027"/>
                    <a:pt x="1200753" y="169812"/>
                  </a:cubicBezTo>
                  <a:lnTo>
                    <a:pt x="1200753" y="1491198"/>
                  </a:lnTo>
                  <a:cubicBezTo>
                    <a:pt x="1200753" y="1536235"/>
                    <a:pt x="1182862" y="1579428"/>
                    <a:pt x="1151016" y="1611274"/>
                  </a:cubicBezTo>
                  <a:cubicBezTo>
                    <a:pt x="1119170" y="1643120"/>
                    <a:pt x="1075978" y="1661010"/>
                    <a:pt x="1030941" y="1661010"/>
                  </a:cubicBezTo>
                  <a:lnTo>
                    <a:pt x="169812" y="1661010"/>
                  </a:lnTo>
                  <a:cubicBezTo>
                    <a:pt x="76027" y="1661010"/>
                    <a:pt x="0" y="1584983"/>
                    <a:pt x="0" y="1491198"/>
                  </a:cubicBezTo>
                  <a:lnTo>
                    <a:pt x="0" y="169812"/>
                  </a:lnTo>
                  <a:cubicBezTo>
                    <a:pt x="0" y="76027"/>
                    <a:pt x="76027" y="0"/>
                    <a:pt x="169812" y="0"/>
                  </a:cubicBezTo>
                  <a:close/>
                </a:path>
              </a:pathLst>
            </a:custGeom>
            <a:solidFill>
              <a:srgbClr val="86C4CA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pl-PL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1200753" cy="17181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640"/>
                </a:lnSpc>
                <a:spcBef>
                  <a:spcPct val="0"/>
                </a:spcBef>
              </a:pPr>
              <a:endParaRPr dirty="0"/>
            </a:p>
          </p:txBody>
        </p:sp>
      </p:grpSp>
      <p:sp>
        <p:nvSpPr>
          <p:cNvPr id="5" name="Freeform 5"/>
          <p:cNvSpPr/>
          <p:nvPr/>
        </p:nvSpPr>
        <p:spPr>
          <a:xfrm>
            <a:off x="13691953" y="479069"/>
            <a:ext cx="1512936" cy="1512936"/>
          </a:xfrm>
          <a:custGeom>
            <a:avLst/>
            <a:gdLst/>
            <a:ahLst/>
            <a:cxnLst/>
            <a:rect l="l" t="t" r="r" b="b"/>
            <a:pathLst>
              <a:path w="1512936" h="1512936">
                <a:moveTo>
                  <a:pt x="0" y="0"/>
                </a:moveTo>
                <a:lnTo>
                  <a:pt x="1512936" y="0"/>
                </a:lnTo>
                <a:lnTo>
                  <a:pt x="1512936" y="1512936"/>
                </a:lnTo>
                <a:lnTo>
                  <a:pt x="0" y="15129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330076" y="9093878"/>
            <a:ext cx="2921599" cy="867564"/>
          </a:xfrm>
          <a:custGeom>
            <a:avLst/>
            <a:gdLst/>
            <a:ahLst/>
            <a:cxnLst/>
            <a:rect l="l" t="t" r="r" b="b"/>
            <a:pathLst>
              <a:path w="2921599" h="867564">
                <a:moveTo>
                  <a:pt x="0" y="0"/>
                </a:moveTo>
                <a:lnTo>
                  <a:pt x="2921599" y="0"/>
                </a:lnTo>
                <a:lnTo>
                  <a:pt x="2921599" y="867564"/>
                </a:lnTo>
                <a:lnTo>
                  <a:pt x="0" y="8675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6118615" y="479069"/>
            <a:ext cx="1758863" cy="773900"/>
          </a:xfrm>
          <a:custGeom>
            <a:avLst/>
            <a:gdLst/>
            <a:ahLst/>
            <a:cxnLst/>
            <a:rect l="l" t="t" r="r" b="b"/>
            <a:pathLst>
              <a:path w="1758863" h="773900">
                <a:moveTo>
                  <a:pt x="0" y="0"/>
                </a:moveTo>
                <a:lnTo>
                  <a:pt x="1758863" y="0"/>
                </a:lnTo>
                <a:lnTo>
                  <a:pt x="1758863" y="773900"/>
                </a:lnTo>
                <a:lnTo>
                  <a:pt x="0" y="7739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219200" y="1488787"/>
            <a:ext cx="10134656" cy="8207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371"/>
              </a:lnSpc>
            </a:pPr>
            <a:r>
              <a:rPr lang="pl-PL" sz="5399" b="1" dirty="0">
                <a:solidFill>
                  <a:srgbClr val="283C4C"/>
                </a:solidFill>
                <a:latin typeface="Akzidenz-Grotesk Heavy"/>
                <a:ea typeface="Akzidenz-Grotesk Heavy"/>
                <a:cs typeface="Akzidenz-Grotesk Heavy"/>
                <a:sym typeface="Akzidenz-Grotesk Heavy"/>
              </a:rPr>
              <a:t>Jakie masz korzyści ?</a:t>
            </a:r>
            <a:endParaRPr lang="en-US" sz="5399" b="1" dirty="0">
              <a:solidFill>
                <a:srgbClr val="283C4C"/>
              </a:solidFill>
              <a:latin typeface="Akzidenz-Grotesk Heavy"/>
              <a:ea typeface="Akzidenz-Grotesk Heavy"/>
              <a:cs typeface="Akzidenz-Grotesk Heavy"/>
              <a:sym typeface="Akzidenz-Grotesk Heavy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864935" y="3186613"/>
            <a:ext cx="9384695" cy="4105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5070" lvl="1" indent="-257535" algn="just">
              <a:lnSpc>
                <a:spcPts val="3339"/>
              </a:lnSpc>
              <a:buFont typeface="Arial"/>
              <a:buChar char="•"/>
            </a:pPr>
            <a:r>
              <a:rPr lang="en-US" sz="2385" b="1" dirty="0" err="1">
                <a:solidFill>
                  <a:srgbClr val="283C4C"/>
                </a:solidFill>
                <a:latin typeface="Akzidenz-Grotesk Bold" panose="020B0604020202020204" charset="-18"/>
                <a:ea typeface="Aileron Bold"/>
                <a:cs typeface="Aileron Bold"/>
                <a:sym typeface="Aileron Bold"/>
              </a:rPr>
              <a:t>Rozwój</a:t>
            </a:r>
            <a:r>
              <a:rPr lang="en-US" sz="2385" b="1" dirty="0">
                <a:solidFill>
                  <a:srgbClr val="283C4C"/>
                </a:solidFill>
                <a:latin typeface="Akzidenz-Grotesk Bold" panose="020B0604020202020204" charset="-18"/>
                <a:ea typeface="Aileron Bold"/>
                <a:cs typeface="Aileron Bold"/>
                <a:sym typeface="Aileron Bold"/>
              </a:rPr>
              <a:t> </a:t>
            </a:r>
            <a:r>
              <a:rPr lang="en-US" sz="2385" b="1" dirty="0" err="1">
                <a:solidFill>
                  <a:srgbClr val="283C4C"/>
                </a:solidFill>
                <a:latin typeface="Akzidenz-Grotesk Bold" panose="020B0604020202020204" charset="-18"/>
                <a:ea typeface="Aileron Bold"/>
                <a:cs typeface="Aileron Bold"/>
                <a:sym typeface="Aileron Bold"/>
              </a:rPr>
              <a:t>kompetencji</a:t>
            </a:r>
            <a:r>
              <a:rPr lang="en-US" sz="2385" b="1" dirty="0">
                <a:solidFill>
                  <a:srgbClr val="283C4C"/>
                </a:solidFill>
                <a:latin typeface="Akzidenz-Grotesk Bold" panose="020B0604020202020204" charset="-18"/>
                <a:ea typeface="Aileron Bold"/>
                <a:cs typeface="Aileron Bold"/>
                <a:sym typeface="Aileron Bold"/>
              </a:rPr>
              <a:t> </a:t>
            </a:r>
            <a:r>
              <a:rPr lang="en-US" sz="2385" b="1" dirty="0" err="1">
                <a:solidFill>
                  <a:srgbClr val="283C4C"/>
                </a:solidFill>
                <a:latin typeface="Akzidenz-Grotesk Bold" panose="020B0604020202020204" charset="-18"/>
                <a:ea typeface="Aileron Bold"/>
                <a:cs typeface="Aileron Bold"/>
                <a:sym typeface="Aileron Bold"/>
              </a:rPr>
              <a:t>pracowników</a:t>
            </a:r>
            <a:endParaRPr lang="en-US" sz="2385" b="1" dirty="0">
              <a:solidFill>
                <a:srgbClr val="283C4C"/>
              </a:solidFill>
              <a:latin typeface="Akzidenz-Grotesk Bold" panose="020B0604020202020204" charset="-18"/>
              <a:ea typeface="Aileron Bold"/>
              <a:cs typeface="Aileron Bold"/>
              <a:sym typeface="Aileron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3036621" y="3655964"/>
            <a:ext cx="3948725" cy="57964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pl-PL" sz="2500" b="1" dirty="0">
                <a:solidFill>
                  <a:srgbClr val="FFFFFF"/>
                </a:solidFill>
                <a:latin typeface="Akzidenz-Grotesk Bold" panose="020B0604020202020204" charset="-18"/>
                <a:ea typeface="Aileron Bold"/>
                <a:cs typeface="Aileron Bold"/>
                <a:sym typeface="Aileron Bold"/>
              </a:rPr>
              <a:t>Stały kontakt z personelem projektu</a:t>
            </a:r>
          </a:p>
          <a:p>
            <a:pPr algn="ctr">
              <a:lnSpc>
                <a:spcPts val="3500"/>
              </a:lnSpc>
            </a:pPr>
            <a:endParaRPr lang="pl-PL" sz="2500" b="1" dirty="0">
              <a:solidFill>
                <a:srgbClr val="FFFFFF"/>
              </a:solidFill>
              <a:latin typeface="Aileron Bold"/>
              <a:ea typeface="Aileron Bold"/>
              <a:cs typeface="Aileron Bold"/>
              <a:sym typeface="Aileron Bold"/>
            </a:endParaRPr>
          </a:p>
          <a:p>
            <a:pPr algn="ctr">
              <a:lnSpc>
                <a:spcPts val="3500"/>
              </a:lnSpc>
            </a:pPr>
            <a:r>
              <a:rPr lang="en-US" sz="2500" b="1" dirty="0" err="1">
                <a:solidFill>
                  <a:srgbClr val="FFFFFF"/>
                </a:solidFill>
                <a:latin typeface="Akzidenz-Grotesk Bold" panose="020B0604020202020204" charset="-18"/>
                <a:ea typeface="Aileron Bold"/>
                <a:cs typeface="Aileron Bold"/>
                <a:sym typeface="Aileron Bold"/>
              </a:rPr>
              <a:t>Intuicyjne</a:t>
            </a:r>
            <a:r>
              <a:rPr lang="en-US" sz="2500" b="1" dirty="0">
                <a:solidFill>
                  <a:srgbClr val="FFFFFF"/>
                </a:solidFill>
                <a:latin typeface="Akzidenz-Grotesk Bold" panose="020B0604020202020204" charset="-18"/>
                <a:ea typeface="Aileron Bold"/>
                <a:cs typeface="Aileron Bold"/>
                <a:sym typeface="Aileron Bold"/>
              </a:rPr>
              <a:t> kroki oraz wsparcie doświadczonych ekspertów poprowadzą Cię krok po kroku!</a:t>
            </a:r>
          </a:p>
          <a:p>
            <a:pPr algn="ctr">
              <a:lnSpc>
                <a:spcPts val="3500"/>
              </a:lnSpc>
            </a:pPr>
            <a:endParaRPr lang="en-US" sz="2500" b="1" dirty="0">
              <a:solidFill>
                <a:srgbClr val="FFFFFF"/>
              </a:solidFill>
              <a:latin typeface="Aileron Bold"/>
              <a:ea typeface="Aileron Bold"/>
              <a:cs typeface="Aileron Bold"/>
              <a:sym typeface="Aileron Bold"/>
            </a:endParaRPr>
          </a:p>
          <a:p>
            <a:pPr algn="ctr">
              <a:lnSpc>
                <a:spcPts val="3500"/>
              </a:lnSpc>
            </a:pPr>
            <a:r>
              <a:rPr lang="en-US" sz="2500" b="1" dirty="0">
                <a:solidFill>
                  <a:srgbClr val="FFFFFF"/>
                </a:solidFill>
                <a:latin typeface="Akzidenz-Grotesk Bold" panose="020B0604020202020204" charset="-18"/>
                <a:ea typeface="Aileron Bold"/>
                <a:cs typeface="Aileron Bold"/>
                <a:sym typeface="Aileron Bold"/>
              </a:rPr>
              <a:t>Efekt? Szybko i łatwo osiągniesz swój cel.</a:t>
            </a:r>
          </a:p>
          <a:p>
            <a:pPr algn="ctr">
              <a:lnSpc>
                <a:spcPts val="3500"/>
              </a:lnSpc>
            </a:pPr>
            <a:endParaRPr lang="en-US" sz="2500" b="1" dirty="0">
              <a:solidFill>
                <a:srgbClr val="FFFFFF"/>
              </a:solidFill>
              <a:latin typeface="Aileron Bold"/>
              <a:ea typeface="Aileron Bold"/>
              <a:cs typeface="Aileron Bold"/>
              <a:sym typeface="Aileron Bold"/>
            </a:endParaRPr>
          </a:p>
          <a:p>
            <a:pPr algn="ctr">
              <a:lnSpc>
                <a:spcPts val="3500"/>
              </a:lnSpc>
            </a:pPr>
            <a:endParaRPr lang="en-US" sz="2500" b="1" dirty="0">
              <a:solidFill>
                <a:srgbClr val="FFFFFF"/>
              </a:solidFill>
              <a:latin typeface="Aileron Bold"/>
              <a:ea typeface="Aileron Bold"/>
              <a:cs typeface="Aileron Bold"/>
              <a:sym typeface="Aileron Bold"/>
            </a:endParaRPr>
          </a:p>
        </p:txBody>
      </p:sp>
      <p:sp>
        <p:nvSpPr>
          <p:cNvPr id="13" name="Freeform 13"/>
          <p:cNvSpPr/>
          <p:nvPr/>
        </p:nvSpPr>
        <p:spPr>
          <a:xfrm flipH="1">
            <a:off x="16766958" y="3970879"/>
            <a:ext cx="1521042" cy="576095"/>
          </a:xfrm>
          <a:custGeom>
            <a:avLst/>
            <a:gdLst/>
            <a:ahLst/>
            <a:cxnLst/>
            <a:rect l="l" t="t" r="r" b="b"/>
            <a:pathLst>
              <a:path w="1521042" h="576095">
                <a:moveTo>
                  <a:pt x="1521042" y="0"/>
                </a:moveTo>
                <a:lnTo>
                  <a:pt x="0" y="0"/>
                </a:lnTo>
                <a:lnTo>
                  <a:pt x="0" y="576094"/>
                </a:lnTo>
                <a:lnTo>
                  <a:pt x="1521042" y="576094"/>
                </a:lnTo>
                <a:lnTo>
                  <a:pt x="1521042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flipH="1">
            <a:off x="16766958" y="7749006"/>
            <a:ext cx="1521042" cy="576095"/>
          </a:xfrm>
          <a:custGeom>
            <a:avLst/>
            <a:gdLst/>
            <a:ahLst/>
            <a:cxnLst/>
            <a:rect l="l" t="t" r="r" b="b"/>
            <a:pathLst>
              <a:path w="1521042" h="576095">
                <a:moveTo>
                  <a:pt x="1521042" y="0"/>
                </a:moveTo>
                <a:lnTo>
                  <a:pt x="0" y="0"/>
                </a:lnTo>
                <a:lnTo>
                  <a:pt x="0" y="576094"/>
                </a:lnTo>
                <a:lnTo>
                  <a:pt x="1521042" y="576094"/>
                </a:lnTo>
                <a:lnTo>
                  <a:pt x="1521042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864935" y="3811311"/>
            <a:ext cx="9384695" cy="3969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5070" lvl="1" indent="-257535" algn="just">
              <a:lnSpc>
                <a:spcPts val="3339"/>
              </a:lnSpc>
              <a:buFont typeface="Arial"/>
              <a:buChar char="•"/>
            </a:pPr>
            <a:r>
              <a:rPr lang="en-US" sz="2385" b="1" dirty="0">
                <a:solidFill>
                  <a:srgbClr val="283C4C"/>
                </a:solidFill>
                <a:latin typeface="Akzidenz-Grotesk Bold" panose="020B0604020202020204" charset="-18"/>
                <a:ea typeface="Aileron Bold"/>
                <a:cs typeface="Aileron Bold"/>
                <a:sym typeface="Aileron Bold"/>
              </a:rPr>
              <a:t>Szkolenia dostosowane do </a:t>
            </a:r>
            <a:r>
              <a:rPr lang="en-US" sz="2385" b="1" dirty="0" err="1">
                <a:solidFill>
                  <a:srgbClr val="283C4C"/>
                </a:solidFill>
                <a:latin typeface="Akzidenz-Grotesk Bold" panose="020B0604020202020204" charset="-18"/>
                <a:ea typeface="Aileron Bold"/>
                <a:cs typeface="Aileron Bold"/>
                <a:sym typeface="Aileron Bold"/>
              </a:rPr>
              <a:t>potrzeb</a:t>
            </a:r>
            <a:r>
              <a:rPr lang="en-US" sz="2385" b="1" dirty="0">
                <a:solidFill>
                  <a:srgbClr val="283C4C"/>
                </a:solidFill>
                <a:latin typeface="Akzidenz-Grotesk Bold" panose="020B0604020202020204" charset="-18"/>
                <a:ea typeface="Aileron Bold"/>
                <a:cs typeface="Aileron Bold"/>
                <a:sym typeface="Aileron Bold"/>
              </a:rPr>
              <a:t> </a:t>
            </a:r>
            <a:r>
              <a:rPr lang="pl-PL" sz="2385" b="1" dirty="0">
                <a:solidFill>
                  <a:srgbClr val="283C4C"/>
                </a:solidFill>
                <a:latin typeface="Akzidenz-Grotesk Bold" panose="020B0604020202020204" charset="-18"/>
                <a:ea typeface="Aileron Bold"/>
                <a:cs typeface="Aileron Bold"/>
                <a:sym typeface="Aileron Bold"/>
              </a:rPr>
              <a:t>Twojej firmy</a:t>
            </a:r>
            <a:endParaRPr lang="en-US" sz="2385" b="1" dirty="0">
              <a:solidFill>
                <a:srgbClr val="283C4C"/>
              </a:solidFill>
              <a:latin typeface="Akzidenz-Grotesk Bold" panose="020B0604020202020204" charset="-18"/>
              <a:ea typeface="Aileron Bold"/>
              <a:cs typeface="Aileron Bold"/>
              <a:sym typeface="Aileron Bold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864935" y="4434014"/>
            <a:ext cx="9384695" cy="3969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5070" lvl="1" indent="-257535" algn="just">
              <a:lnSpc>
                <a:spcPts val="3339"/>
              </a:lnSpc>
              <a:buFont typeface="Arial"/>
              <a:buChar char="•"/>
            </a:pPr>
            <a:r>
              <a:rPr lang="en-US" sz="2385" b="1" dirty="0">
                <a:solidFill>
                  <a:srgbClr val="283C4C"/>
                </a:solidFill>
                <a:latin typeface="Akzidenz-Grotesk Bold" panose="020B0604020202020204" charset="-18"/>
                <a:ea typeface="Aileron Bold"/>
                <a:cs typeface="Aileron Bold"/>
                <a:sym typeface="Aileron Bold"/>
              </a:rPr>
              <a:t>Wzrost </a:t>
            </a:r>
            <a:r>
              <a:rPr lang="en-US" sz="2385" b="1" dirty="0" err="1">
                <a:solidFill>
                  <a:srgbClr val="283C4C"/>
                </a:solidFill>
                <a:latin typeface="Akzidenz-Grotesk Bold" panose="020B0604020202020204" charset="-18"/>
                <a:ea typeface="Aileron Bold"/>
                <a:cs typeface="Aileron Bold"/>
                <a:sym typeface="Aileron Bold"/>
              </a:rPr>
              <a:t>konkurencyjności</a:t>
            </a:r>
            <a:r>
              <a:rPr lang="en-US" sz="2385" b="1" dirty="0">
                <a:solidFill>
                  <a:srgbClr val="283C4C"/>
                </a:solidFill>
                <a:latin typeface="Akzidenz-Grotesk Bold" panose="020B0604020202020204" charset="-18"/>
                <a:ea typeface="Aileron Bold"/>
                <a:cs typeface="Aileron Bold"/>
                <a:sym typeface="Aileron Bold"/>
              </a:rPr>
              <a:t> </a:t>
            </a:r>
            <a:r>
              <a:rPr lang="pl-PL" sz="2385" b="1" dirty="0">
                <a:solidFill>
                  <a:srgbClr val="283C4C"/>
                </a:solidFill>
                <a:latin typeface="Akzidenz-Grotesk Bold" panose="020B0604020202020204" charset="-18"/>
                <a:ea typeface="Aileron Bold"/>
                <a:cs typeface="Aileron Bold"/>
                <a:sym typeface="Aileron Bold"/>
              </a:rPr>
              <a:t>Twojej </a:t>
            </a:r>
            <a:r>
              <a:rPr lang="en-US" sz="2385" b="1" dirty="0" err="1">
                <a:solidFill>
                  <a:srgbClr val="283C4C"/>
                </a:solidFill>
                <a:latin typeface="Akzidenz-Grotesk Bold" panose="020B0604020202020204" charset="-18"/>
                <a:ea typeface="Aileron Bold"/>
                <a:cs typeface="Aileron Bold"/>
                <a:sym typeface="Aileron Bold"/>
              </a:rPr>
              <a:t>firmy</a:t>
            </a:r>
            <a:endParaRPr lang="en-US" sz="2385" b="1" dirty="0">
              <a:solidFill>
                <a:srgbClr val="283C4C"/>
              </a:solidFill>
              <a:latin typeface="Akzidenz-Grotesk Bold" panose="020B0604020202020204" charset="-18"/>
              <a:ea typeface="Aileron Bold"/>
              <a:cs typeface="Aileron Bold"/>
              <a:sym typeface="Aileron Bold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864935" y="5058713"/>
            <a:ext cx="9384695" cy="4105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5070" lvl="1" indent="-257535" algn="just">
              <a:lnSpc>
                <a:spcPts val="3339"/>
              </a:lnSpc>
              <a:buFont typeface="Arial"/>
              <a:buChar char="•"/>
            </a:pPr>
            <a:r>
              <a:rPr lang="en-US" sz="2385" b="1" dirty="0">
                <a:solidFill>
                  <a:srgbClr val="283C4C"/>
                </a:solidFill>
                <a:latin typeface="Akzidenz-Grotesk Bold" panose="020B0604020202020204" charset="-18"/>
                <a:ea typeface="Aileron Bold"/>
                <a:cs typeface="Aileron Bold"/>
                <a:sym typeface="Aileron Bold"/>
              </a:rPr>
              <a:t>Obniżenie kosztów szkoleń aż o 80%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864935" y="5679805"/>
            <a:ext cx="9384695" cy="4105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5070" lvl="1" indent="-257535" algn="just">
              <a:lnSpc>
                <a:spcPts val="3339"/>
              </a:lnSpc>
              <a:buFont typeface="Arial"/>
              <a:buChar char="•"/>
            </a:pPr>
            <a:r>
              <a:rPr lang="en-US" sz="2385" b="1" dirty="0">
                <a:solidFill>
                  <a:srgbClr val="283C4C"/>
                </a:solidFill>
                <a:latin typeface="Akzidenz-Grotesk Bold" panose="020B0604020202020204" charset="-18"/>
                <a:ea typeface="Aileron Bold"/>
                <a:cs typeface="Aileron Bold"/>
                <a:sym typeface="Aileron Bold"/>
              </a:rPr>
              <a:t>Szeroka i różnorodna oferta szkoleniowa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864935" y="6302508"/>
            <a:ext cx="9384695" cy="4105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5070" lvl="1" indent="-257535" algn="just">
              <a:lnSpc>
                <a:spcPts val="3339"/>
              </a:lnSpc>
              <a:buFont typeface="Arial"/>
              <a:buChar char="•"/>
            </a:pPr>
            <a:r>
              <a:rPr lang="en-US" sz="2385" b="1" dirty="0">
                <a:solidFill>
                  <a:srgbClr val="283C4C"/>
                </a:solidFill>
                <a:latin typeface="Akzidenz-Grotesk Bold" panose="020B0604020202020204" charset="-18"/>
                <a:ea typeface="Aileron Bold"/>
                <a:cs typeface="Aileron Bold"/>
                <a:sym typeface="Aileron Bold"/>
              </a:rPr>
              <a:t>Możliwość zdobycia cenionych na rynku certyfikatów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864935" y="6927206"/>
            <a:ext cx="11182645" cy="8339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5070" lvl="1" indent="-257535" algn="just">
              <a:lnSpc>
                <a:spcPts val="3339"/>
              </a:lnSpc>
              <a:buFont typeface="Arial"/>
              <a:buChar char="•"/>
            </a:pPr>
            <a:r>
              <a:rPr lang="en-US" sz="2385" b="1" dirty="0">
                <a:solidFill>
                  <a:srgbClr val="283C4C"/>
                </a:solidFill>
                <a:latin typeface="Akzidenz-Grotesk Bold" panose="020B0604020202020204" charset="-18"/>
                <a:ea typeface="Aileron Bold"/>
                <a:cs typeface="Aileron Bold"/>
                <a:sym typeface="Aileron Bold"/>
              </a:rPr>
              <a:t>Kompleksowe wsparcie ekspertów w całym procesie udziału w projekcie</a:t>
            </a:r>
          </a:p>
          <a:p>
            <a:pPr algn="just">
              <a:lnSpc>
                <a:spcPts val="3339"/>
              </a:lnSpc>
            </a:pPr>
            <a:endParaRPr lang="en-US" sz="2385" b="1" dirty="0">
              <a:solidFill>
                <a:srgbClr val="283C4C"/>
              </a:solidFill>
              <a:latin typeface="Aileron Bold"/>
              <a:ea typeface="Aileron Bold"/>
              <a:cs typeface="Aileron Bold"/>
              <a:sym typeface="Aileron Bold"/>
            </a:endParaRPr>
          </a:p>
        </p:txBody>
      </p:sp>
      <p:sp>
        <p:nvSpPr>
          <p:cNvPr id="21" name="AutoShape 21"/>
          <p:cNvSpPr/>
          <p:nvPr/>
        </p:nvSpPr>
        <p:spPr>
          <a:xfrm flipV="1">
            <a:off x="12690665" y="4822476"/>
            <a:ext cx="4559109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2" name="AutoShape 22"/>
          <p:cNvSpPr/>
          <p:nvPr/>
        </p:nvSpPr>
        <p:spPr>
          <a:xfrm flipV="1">
            <a:off x="12690666" y="7568031"/>
            <a:ext cx="4559109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Freeform 13">
            <a:extLst>
              <a:ext uri="{FF2B5EF4-FFF2-40B4-BE49-F238E27FC236}">
                <a16:creationId xmlns:a16="http://schemas.microsoft.com/office/drawing/2014/main" id="{8AB7DB2B-3E46-48EB-560D-E17DB2D37D8C}"/>
              </a:ext>
            </a:extLst>
          </p:cNvPr>
          <p:cNvSpPr/>
          <p:nvPr/>
        </p:nvSpPr>
        <p:spPr>
          <a:xfrm flipH="1">
            <a:off x="16919358" y="5973709"/>
            <a:ext cx="1521042" cy="576095"/>
          </a:xfrm>
          <a:custGeom>
            <a:avLst/>
            <a:gdLst/>
            <a:ahLst/>
            <a:cxnLst/>
            <a:rect l="l" t="t" r="r" b="b"/>
            <a:pathLst>
              <a:path w="1521042" h="576095">
                <a:moveTo>
                  <a:pt x="1521042" y="0"/>
                </a:moveTo>
                <a:lnTo>
                  <a:pt x="0" y="0"/>
                </a:lnTo>
                <a:lnTo>
                  <a:pt x="0" y="576094"/>
                </a:lnTo>
                <a:lnTo>
                  <a:pt x="1521042" y="576094"/>
                </a:lnTo>
                <a:lnTo>
                  <a:pt x="1521042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833404" y="1404656"/>
            <a:ext cx="6425896" cy="7853644"/>
            <a:chOff x="0" y="0"/>
            <a:chExt cx="970416" cy="118603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70416" cy="1186030"/>
            </a:xfrm>
            <a:custGeom>
              <a:avLst/>
              <a:gdLst/>
              <a:ahLst/>
              <a:cxnLst/>
              <a:rect l="l" t="t" r="r" b="b"/>
              <a:pathLst>
                <a:path w="970416" h="1186030">
                  <a:moveTo>
                    <a:pt x="16867" y="0"/>
                  </a:moveTo>
                  <a:lnTo>
                    <a:pt x="953549" y="0"/>
                  </a:lnTo>
                  <a:cubicBezTo>
                    <a:pt x="958022" y="0"/>
                    <a:pt x="962313" y="1777"/>
                    <a:pt x="965476" y="4940"/>
                  </a:cubicBezTo>
                  <a:cubicBezTo>
                    <a:pt x="968639" y="8104"/>
                    <a:pt x="970416" y="12394"/>
                    <a:pt x="970416" y="16867"/>
                  </a:cubicBezTo>
                  <a:lnTo>
                    <a:pt x="970416" y="1169162"/>
                  </a:lnTo>
                  <a:cubicBezTo>
                    <a:pt x="970416" y="1178478"/>
                    <a:pt x="962864" y="1186030"/>
                    <a:pt x="953549" y="1186030"/>
                  </a:cubicBezTo>
                  <a:lnTo>
                    <a:pt x="16867" y="1186030"/>
                  </a:lnTo>
                  <a:cubicBezTo>
                    <a:pt x="7552" y="1186030"/>
                    <a:pt x="0" y="1178478"/>
                    <a:pt x="0" y="1169162"/>
                  </a:cubicBezTo>
                  <a:lnTo>
                    <a:pt x="0" y="16867"/>
                  </a:lnTo>
                  <a:cubicBezTo>
                    <a:pt x="0" y="7552"/>
                    <a:pt x="7552" y="0"/>
                    <a:pt x="16867" y="0"/>
                  </a:cubicBezTo>
                  <a:close/>
                </a:path>
              </a:pathLst>
            </a:custGeom>
            <a:blipFill>
              <a:blip r:embed="rId2"/>
              <a:stretch>
                <a:fillRect l="-41721" r="-41721"/>
              </a:stretch>
            </a:blipFill>
          </p:spPr>
        </p:sp>
      </p:grpSp>
      <p:sp>
        <p:nvSpPr>
          <p:cNvPr id="4" name="Freeform 4"/>
          <p:cNvSpPr/>
          <p:nvPr/>
        </p:nvSpPr>
        <p:spPr>
          <a:xfrm>
            <a:off x="3152888" y="1110617"/>
            <a:ext cx="4518700" cy="1341820"/>
          </a:xfrm>
          <a:custGeom>
            <a:avLst/>
            <a:gdLst/>
            <a:ahLst/>
            <a:cxnLst/>
            <a:rect l="l" t="t" r="r" b="b"/>
            <a:pathLst>
              <a:path w="4518700" h="1341820">
                <a:moveTo>
                  <a:pt x="0" y="0"/>
                </a:moveTo>
                <a:lnTo>
                  <a:pt x="4518700" y="0"/>
                </a:lnTo>
                <a:lnTo>
                  <a:pt x="4518700" y="1341820"/>
                </a:lnTo>
                <a:lnTo>
                  <a:pt x="0" y="134182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028700" y="1110617"/>
            <a:ext cx="1341820" cy="1341820"/>
          </a:xfrm>
          <a:custGeom>
            <a:avLst/>
            <a:gdLst/>
            <a:ahLst/>
            <a:cxnLst/>
            <a:rect l="l" t="t" r="r" b="b"/>
            <a:pathLst>
              <a:path w="1341820" h="1341820">
                <a:moveTo>
                  <a:pt x="0" y="0"/>
                </a:moveTo>
                <a:lnTo>
                  <a:pt x="1341820" y="0"/>
                </a:lnTo>
                <a:lnTo>
                  <a:pt x="1341820" y="1341820"/>
                </a:lnTo>
                <a:lnTo>
                  <a:pt x="0" y="134182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61078" y="5512160"/>
            <a:ext cx="959264" cy="363321"/>
          </a:xfrm>
          <a:custGeom>
            <a:avLst/>
            <a:gdLst/>
            <a:ahLst/>
            <a:cxnLst/>
            <a:rect l="l" t="t" r="r" b="b"/>
            <a:pathLst>
              <a:path w="959264" h="363321">
                <a:moveTo>
                  <a:pt x="0" y="0"/>
                </a:moveTo>
                <a:lnTo>
                  <a:pt x="959264" y="0"/>
                </a:lnTo>
                <a:lnTo>
                  <a:pt x="959264" y="363321"/>
                </a:lnTo>
                <a:lnTo>
                  <a:pt x="0" y="36332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364044" y="5455010"/>
            <a:ext cx="9299354" cy="13080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500"/>
              </a:lnSpc>
            </a:pPr>
            <a:r>
              <a:rPr lang="en-US" sz="2500" dirty="0">
                <a:solidFill>
                  <a:srgbClr val="283C4C"/>
                </a:solidFill>
                <a:latin typeface="Akzidenz-Grotesk Bold" panose="020B0604020202020204" charset="-18"/>
                <a:ea typeface="Aileron"/>
                <a:cs typeface="Aileron"/>
                <a:sym typeface="Aileron"/>
              </a:rPr>
              <a:t>Wejdź na stronę: </a:t>
            </a:r>
          </a:p>
          <a:p>
            <a:pPr algn="just">
              <a:lnSpc>
                <a:spcPts val="3500"/>
              </a:lnSpc>
            </a:pPr>
            <a:r>
              <a:rPr lang="en-US" sz="2500" u="sng" dirty="0">
                <a:solidFill>
                  <a:srgbClr val="283C4C"/>
                </a:solidFill>
                <a:latin typeface="Akzidenz-Grotesk Bold" panose="020B0604020202020204" charset="-18"/>
                <a:ea typeface="Aileron"/>
                <a:cs typeface="Aileron"/>
                <a:sym typeface="Aileron"/>
                <a:hlinkClick r:id="rId9" tooltip="https://www.kompetentnyregion.pl/formularz-zgloszeniowy"/>
              </a:rPr>
              <a:t>https://www.kompetentnyregion.pl/formularz-zgloszeniowy</a:t>
            </a:r>
          </a:p>
          <a:p>
            <a:pPr algn="just">
              <a:lnSpc>
                <a:spcPts val="3500"/>
              </a:lnSpc>
            </a:pPr>
            <a:endParaRPr lang="en-US" sz="2500" u="sng" dirty="0">
              <a:solidFill>
                <a:srgbClr val="283C4C"/>
              </a:solidFill>
              <a:latin typeface="Aileron"/>
              <a:ea typeface="Aileron"/>
              <a:cs typeface="Aileron"/>
              <a:sym typeface="Aileron"/>
              <a:hlinkClick r:id="rId9" tooltip="https://www.kompetentnyregion.pl/formularz-zgloszeniowy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28700" y="3117702"/>
            <a:ext cx="7236798" cy="16419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136"/>
              </a:lnSpc>
              <a:spcBef>
                <a:spcPct val="0"/>
              </a:spcBef>
            </a:pPr>
            <a:r>
              <a:rPr lang="en-US" sz="5200" b="1" dirty="0">
                <a:solidFill>
                  <a:srgbClr val="283C4C"/>
                </a:solidFill>
                <a:latin typeface="Akzidenz-Grotesk Heavy"/>
                <a:ea typeface="Akzidenz-Grotesk Heavy"/>
                <a:cs typeface="Akzidenz-Grotesk Heavy"/>
                <a:sym typeface="Akzidenz-Grotesk Heavy"/>
              </a:rPr>
              <a:t>Nie czekaj - wyślij zgłoszenie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364044" y="7060765"/>
            <a:ext cx="9299354" cy="8699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500"/>
              </a:lnSpc>
            </a:pPr>
            <a:r>
              <a:rPr lang="en-US" sz="2500" dirty="0">
                <a:solidFill>
                  <a:srgbClr val="283C4C"/>
                </a:solidFill>
                <a:latin typeface="Akzidenz-Grotesk Bold" panose="020B0604020202020204" charset="-18"/>
                <a:ea typeface="Aileron"/>
                <a:cs typeface="Aileron"/>
                <a:sym typeface="Aileron"/>
              </a:rPr>
              <a:t>Wypełnij formularz online</a:t>
            </a:r>
          </a:p>
          <a:p>
            <a:pPr algn="just">
              <a:lnSpc>
                <a:spcPts val="3500"/>
              </a:lnSpc>
            </a:pPr>
            <a:endParaRPr lang="en-US" sz="2500" dirty="0">
              <a:solidFill>
                <a:srgbClr val="283C4C"/>
              </a:solidFill>
              <a:latin typeface="Aileron"/>
              <a:ea typeface="Aileron"/>
              <a:cs typeface="Aileron"/>
              <a:sym typeface="Aileron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028700" y="8190065"/>
            <a:ext cx="9608756" cy="4329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  <a:spcBef>
                <a:spcPct val="0"/>
              </a:spcBef>
            </a:pPr>
            <a:r>
              <a:rPr lang="en-US" sz="2500" dirty="0" err="1">
                <a:solidFill>
                  <a:srgbClr val="283C4C"/>
                </a:solidFill>
                <a:latin typeface="Akzidenz-Grotesk Bold" panose="020B0604020202020204" charset="-18"/>
                <a:ea typeface="Aileron"/>
                <a:cs typeface="Aileron"/>
                <a:sym typeface="Aileron"/>
              </a:rPr>
              <a:t>Skorzystaj</a:t>
            </a:r>
            <a:r>
              <a:rPr lang="en-US" sz="2500" dirty="0">
                <a:solidFill>
                  <a:srgbClr val="283C4C"/>
                </a:solidFill>
                <a:latin typeface="Akzidenz-Grotesk Bold" panose="020B0604020202020204" charset="-18"/>
                <a:ea typeface="Aileron"/>
                <a:cs typeface="Aileron"/>
                <a:sym typeface="Aileron"/>
              </a:rPr>
              <a:t> z </a:t>
            </a:r>
            <a:r>
              <a:rPr lang="en-US" sz="2500" dirty="0" err="1">
                <a:solidFill>
                  <a:srgbClr val="283C4C"/>
                </a:solidFill>
                <a:latin typeface="Akzidenz-Grotesk Bold" panose="020B0604020202020204" charset="-18"/>
                <a:ea typeface="Aileron"/>
                <a:cs typeface="Aileron"/>
                <a:sym typeface="Aileron"/>
              </a:rPr>
              <a:t>dostępnych</a:t>
            </a:r>
            <a:r>
              <a:rPr lang="en-US" sz="2500" dirty="0">
                <a:solidFill>
                  <a:srgbClr val="283C4C"/>
                </a:solidFill>
                <a:latin typeface="Akzidenz-Grotesk Bold" panose="020B0604020202020204" charset="-18"/>
                <a:ea typeface="Aileron"/>
                <a:cs typeface="Aileron"/>
                <a:sym typeface="Aileron"/>
              </a:rPr>
              <a:t> </a:t>
            </a:r>
            <a:r>
              <a:rPr lang="en-US" sz="2500" dirty="0" err="1">
                <a:solidFill>
                  <a:srgbClr val="283C4C"/>
                </a:solidFill>
                <a:latin typeface="Akzidenz-Grotesk Bold" panose="020B0604020202020204" charset="-18"/>
                <a:ea typeface="Aileron"/>
                <a:cs typeface="Aileron"/>
                <a:sym typeface="Aileron"/>
              </a:rPr>
              <a:t>możliwości</a:t>
            </a:r>
            <a:r>
              <a:rPr lang="en-US" sz="2500" dirty="0">
                <a:solidFill>
                  <a:srgbClr val="283C4C"/>
                </a:solidFill>
                <a:latin typeface="Akzidenz-Grotesk Bold" panose="020B0604020202020204" charset="-18"/>
                <a:ea typeface="Aileron"/>
                <a:cs typeface="Aileron"/>
                <a:sym typeface="Aileron"/>
              </a:rPr>
              <a:t> </a:t>
            </a:r>
            <a:r>
              <a:rPr lang="en-US" sz="2500" dirty="0" err="1">
                <a:solidFill>
                  <a:srgbClr val="283C4C"/>
                </a:solidFill>
                <a:latin typeface="Akzidenz-Grotesk Bold" panose="020B0604020202020204" charset="-18"/>
                <a:ea typeface="Aileron"/>
                <a:cs typeface="Aileron"/>
                <a:sym typeface="Aileron"/>
              </a:rPr>
              <a:t>i</a:t>
            </a:r>
            <a:r>
              <a:rPr lang="en-US" sz="2500" dirty="0">
                <a:solidFill>
                  <a:srgbClr val="283C4C"/>
                </a:solidFill>
                <a:latin typeface="Akzidenz-Grotesk Bold" panose="020B0604020202020204" charset="-18"/>
                <a:ea typeface="Aileron"/>
                <a:cs typeface="Aileron"/>
                <a:sym typeface="Aileron"/>
              </a:rPr>
              <a:t> </a:t>
            </a:r>
            <a:r>
              <a:rPr lang="en-US" sz="2500" dirty="0" err="1">
                <a:solidFill>
                  <a:srgbClr val="283C4C"/>
                </a:solidFill>
                <a:latin typeface="Akzidenz-Grotesk Bold" panose="020B0604020202020204" charset="-18"/>
                <a:ea typeface="Aileron"/>
                <a:cs typeface="Aileron"/>
                <a:sym typeface="Aileron"/>
              </a:rPr>
              <a:t>rozwijaj</a:t>
            </a:r>
            <a:r>
              <a:rPr lang="en-US" sz="2500" dirty="0">
                <a:solidFill>
                  <a:srgbClr val="283C4C"/>
                </a:solidFill>
                <a:latin typeface="Akzidenz-Grotesk Bold" panose="020B0604020202020204" charset="-18"/>
                <a:ea typeface="Aileron"/>
                <a:cs typeface="Aileron"/>
                <a:sym typeface="Aileron"/>
              </a:rPr>
              <a:t> </a:t>
            </a:r>
            <a:r>
              <a:rPr lang="en-US" sz="2500" dirty="0" err="1">
                <a:solidFill>
                  <a:srgbClr val="283C4C"/>
                </a:solidFill>
                <a:latin typeface="Akzidenz-Grotesk Bold" panose="020B0604020202020204" charset="-18"/>
                <a:ea typeface="Aileron"/>
                <a:cs typeface="Aileron"/>
                <a:sym typeface="Aileron"/>
              </a:rPr>
              <a:t>swoją</a:t>
            </a:r>
            <a:r>
              <a:rPr lang="en-US" sz="2500" dirty="0">
                <a:solidFill>
                  <a:srgbClr val="283C4C"/>
                </a:solidFill>
                <a:latin typeface="Akzidenz-Grotesk Bold" panose="020B0604020202020204" charset="-18"/>
                <a:ea typeface="Aileron"/>
                <a:cs typeface="Aileron"/>
                <a:sym typeface="Aileron"/>
              </a:rPr>
              <a:t> </a:t>
            </a:r>
            <a:r>
              <a:rPr lang="en-US" sz="2500" dirty="0" err="1">
                <a:solidFill>
                  <a:srgbClr val="283C4C"/>
                </a:solidFill>
                <a:latin typeface="Akzidenz-Grotesk Bold" panose="020B0604020202020204" charset="-18"/>
                <a:ea typeface="Aileron"/>
                <a:cs typeface="Aileron"/>
                <a:sym typeface="Aileron"/>
              </a:rPr>
              <a:t>firmę</a:t>
            </a:r>
            <a:r>
              <a:rPr lang="en-US" sz="2500" dirty="0">
                <a:solidFill>
                  <a:srgbClr val="283C4C"/>
                </a:solidFill>
                <a:latin typeface="Akzidenz-Grotesk Bold" panose="020B0604020202020204" charset="-18"/>
                <a:ea typeface="Aileron"/>
                <a:cs typeface="Aileron"/>
                <a:sym typeface="Aileron"/>
              </a:rPr>
              <a:t>!</a:t>
            </a:r>
          </a:p>
        </p:txBody>
      </p:sp>
      <p:sp>
        <p:nvSpPr>
          <p:cNvPr id="11" name="Freeform 11"/>
          <p:cNvSpPr/>
          <p:nvPr/>
        </p:nvSpPr>
        <p:spPr>
          <a:xfrm>
            <a:off x="161078" y="7070290"/>
            <a:ext cx="959264" cy="363321"/>
          </a:xfrm>
          <a:custGeom>
            <a:avLst/>
            <a:gdLst/>
            <a:ahLst/>
            <a:cxnLst/>
            <a:rect l="l" t="t" r="r" b="b"/>
            <a:pathLst>
              <a:path w="959264" h="363321">
                <a:moveTo>
                  <a:pt x="0" y="0"/>
                </a:moveTo>
                <a:lnTo>
                  <a:pt x="959264" y="0"/>
                </a:lnTo>
                <a:lnTo>
                  <a:pt x="959264" y="363321"/>
                </a:lnTo>
                <a:lnTo>
                  <a:pt x="0" y="36332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61078" y="8235513"/>
            <a:ext cx="959264" cy="363321"/>
          </a:xfrm>
          <a:custGeom>
            <a:avLst/>
            <a:gdLst/>
            <a:ahLst/>
            <a:cxnLst/>
            <a:rect l="l" t="t" r="r" b="b"/>
            <a:pathLst>
              <a:path w="959264" h="363321">
                <a:moveTo>
                  <a:pt x="0" y="0"/>
                </a:moveTo>
                <a:lnTo>
                  <a:pt x="959264" y="0"/>
                </a:lnTo>
                <a:lnTo>
                  <a:pt x="959264" y="363321"/>
                </a:lnTo>
                <a:lnTo>
                  <a:pt x="0" y="36332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5983250"/>
            <a:ext cx="4338190" cy="4338190"/>
          </a:xfrm>
          <a:custGeom>
            <a:avLst/>
            <a:gdLst/>
            <a:ahLst/>
            <a:cxnLst/>
            <a:rect l="l" t="t" r="r" b="b"/>
            <a:pathLst>
              <a:path w="4338190" h="4338190">
                <a:moveTo>
                  <a:pt x="0" y="0"/>
                </a:moveTo>
                <a:lnTo>
                  <a:pt x="4338190" y="0"/>
                </a:lnTo>
                <a:lnTo>
                  <a:pt x="4338190" y="4338190"/>
                </a:lnTo>
                <a:lnTo>
                  <a:pt x="0" y="43381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2095550" y="1602794"/>
            <a:ext cx="2723452" cy="808725"/>
          </a:xfrm>
          <a:custGeom>
            <a:avLst/>
            <a:gdLst/>
            <a:ahLst/>
            <a:cxnLst/>
            <a:rect l="l" t="t" r="r" b="b"/>
            <a:pathLst>
              <a:path w="2723452" h="808725">
                <a:moveTo>
                  <a:pt x="0" y="0"/>
                </a:moveTo>
                <a:lnTo>
                  <a:pt x="2723453" y="0"/>
                </a:lnTo>
                <a:lnTo>
                  <a:pt x="2723453" y="808725"/>
                </a:lnTo>
                <a:lnTo>
                  <a:pt x="0" y="8087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6" name="Freeform 6"/>
          <p:cNvSpPr/>
          <p:nvPr/>
        </p:nvSpPr>
        <p:spPr>
          <a:xfrm>
            <a:off x="9601200" y="1714500"/>
            <a:ext cx="1969360" cy="1969360"/>
          </a:xfrm>
          <a:custGeom>
            <a:avLst/>
            <a:gdLst/>
            <a:ahLst/>
            <a:cxnLst/>
            <a:rect l="l" t="t" r="r" b="b"/>
            <a:pathLst>
              <a:path w="1969360" h="1969360">
                <a:moveTo>
                  <a:pt x="0" y="0"/>
                </a:moveTo>
                <a:lnTo>
                  <a:pt x="1969360" y="0"/>
                </a:lnTo>
                <a:lnTo>
                  <a:pt x="1969360" y="1969361"/>
                </a:lnTo>
                <a:lnTo>
                  <a:pt x="0" y="196936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10266003" y="7993735"/>
            <a:ext cx="5283719" cy="131844"/>
            <a:chOff x="0" y="0"/>
            <a:chExt cx="1391597" cy="3472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391597" cy="34724"/>
            </a:xfrm>
            <a:custGeom>
              <a:avLst/>
              <a:gdLst/>
              <a:ahLst/>
              <a:cxnLst/>
              <a:rect l="l" t="t" r="r" b="b"/>
              <a:pathLst>
                <a:path w="1391597" h="34724">
                  <a:moveTo>
                    <a:pt x="17362" y="0"/>
                  </a:moveTo>
                  <a:lnTo>
                    <a:pt x="1374235" y="0"/>
                  </a:lnTo>
                  <a:cubicBezTo>
                    <a:pt x="1383823" y="0"/>
                    <a:pt x="1391597" y="7773"/>
                    <a:pt x="1391597" y="17362"/>
                  </a:cubicBezTo>
                  <a:lnTo>
                    <a:pt x="1391597" y="17362"/>
                  </a:lnTo>
                  <a:cubicBezTo>
                    <a:pt x="1391597" y="21967"/>
                    <a:pt x="1389767" y="26383"/>
                    <a:pt x="1386511" y="29639"/>
                  </a:cubicBezTo>
                  <a:cubicBezTo>
                    <a:pt x="1383255" y="32895"/>
                    <a:pt x="1378839" y="34724"/>
                    <a:pt x="1374235" y="34724"/>
                  </a:cubicBezTo>
                  <a:lnTo>
                    <a:pt x="17362" y="34724"/>
                  </a:lnTo>
                  <a:cubicBezTo>
                    <a:pt x="12757" y="34724"/>
                    <a:pt x="8341" y="32895"/>
                    <a:pt x="5085" y="29639"/>
                  </a:cubicBezTo>
                  <a:cubicBezTo>
                    <a:pt x="1829" y="26383"/>
                    <a:pt x="0" y="21967"/>
                    <a:pt x="0" y="17362"/>
                  </a:cubicBezTo>
                  <a:lnTo>
                    <a:pt x="0" y="17362"/>
                  </a:lnTo>
                  <a:cubicBezTo>
                    <a:pt x="0" y="12757"/>
                    <a:pt x="1829" y="8341"/>
                    <a:pt x="5085" y="5085"/>
                  </a:cubicBezTo>
                  <a:cubicBezTo>
                    <a:pt x="8341" y="1829"/>
                    <a:pt x="12757" y="0"/>
                    <a:pt x="17362" y="0"/>
                  </a:cubicBezTo>
                  <a:close/>
                </a:path>
              </a:pathLst>
            </a:custGeom>
            <a:solidFill>
              <a:srgbClr val="0060AF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57150"/>
              <a:ext cx="1391597" cy="918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 dirty="0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0245376" y="5983250"/>
            <a:ext cx="6106844" cy="16619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/>
            <a:r>
              <a:rPr lang="en-US" sz="5400" dirty="0">
                <a:solidFill>
                  <a:srgbClr val="283C4C"/>
                </a:solidFill>
                <a:latin typeface="Akzidenz-Grotesk Heavy" panose="020B0604020202020204" charset="-18"/>
                <a:ea typeface="League Gothic"/>
                <a:cs typeface="League Gothic"/>
                <a:sym typeface="League Gothic"/>
              </a:rPr>
              <a:t>ZAPRASZAM</a:t>
            </a:r>
          </a:p>
          <a:p>
            <a:pPr algn="l"/>
            <a:r>
              <a:rPr lang="en-US" sz="5400" dirty="0">
                <a:solidFill>
                  <a:srgbClr val="283C4C"/>
                </a:solidFill>
                <a:latin typeface="Akzidenz-Grotesk Heavy" panose="020B0604020202020204" charset="-18"/>
                <a:ea typeface="League Gothic"/>
                <a:cs typeface="League Gothic"/>
                <a:sym typeface="League Gothic"/>
              </a:rPr>
              <a:t>DO KONTAKTU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468998" y="2312766"/>
            <a:ext cx="6360802" cy="79742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040"/>
              </a:lnSpc>
            </a:pPr>
            <a:r>
              <a:rPr lang="en-US" sz="3600" b="1" dirty="0">
                <a:solidFill>
                  <a:srgbClr val="283C4C"/>
                </a:solidFill>
                <a:latin typeface="Akzidenz-Grotesk Heavy" panose="020B0604020202020204" charset="-18"/>
                <a:ea typeface="Aileron Bold"/>
                <a:cs typeface="Aileron Bold"/>
                <a:sym typeface="Aileron Bold"/>
              </a:rPr>
              <a:t>Aleksandra Mroczkowska</a:t>
            </a:r>
          </a:p>
          <a:p>
            <a:pPr algn="just">
              <a:lnSpc>
                <a:spcPts val="4760"/>
              </a:lnSpc>
            </a:pPr>
            <a:r>
              <a:rPr lang="en-US" sz="3400" dirty="0" err="1">
                <a:solidFill>
                  <a:srgbClr val="283C4C"/>
                </a:solidFill>
                <a:latin typeface="Akzidenz-Grotesk Bold" panose="020B0604020202020204" charset="-18"/>
                <a:ea typeface="Aileron"/>
                <a:cs typeface="Aileron"/>
                <a:sym typeface="Aileron"/>
              </a:rPr>
              <a:t>Specjalistka</a:t>
            </a:r>
            <a:r>
              <a:rPr lang="en-US" sz="3400" dirty="0">
                <a:solidFill>
                  <a:srgbClr val="283C4C"/>
                </a:solidFill>
                <a:latin typeface="Akzidenz-Grotesk Bold" panose="020B0604020202020204" charset="-18"/>
                <a:ea typeface="Aileron"/>
                <a:cs typeface="Aileron"/>
                <a:sym typeface="Aileron"/>
              </a:rPr>
              <a:t> ds. </a:t>
            </a:r>
            <a:r>
              <a:rPr lang="en-US" sz="3400" dirty="0" err="1">
                <a:solidFill>
                  <a:srgbClr val="283C4C"/>
                </a:solidFill>
                <a:latin typeface="Akzidenz-Grotesk Bold" panose="020B0604020202020204" charset="-18"/>
                <a:ea typeface="Aileron"/>
                <a:cs typeface="Aileron"/>
                <a:sym typeface="Aileron"/>
              </a:rPr>
              <a:t>rekrutacji</a:t>
            </a:r>
            <a:endParaRPr lang="en-US" sz="3400" dirty="0">
              <a:solidFill>
                <a:srgbClr val="283C4C"/>
              </a:solidFill>
              <a:latin typeface="Akzidenz-Grotesk Bold" panose="020B0604020202020204" charset="-18"/>
              <a:ea typeface="Aileron"/>
              <a:cs typeface="Aileron"/>
              <a:sym typeface="Aileron"/>
            </a:endParaRPr>
          </a:p>
          <a:p>
            <a:pPr algn="just">
              <a:lnSpc>
                <a:spcPts val="4760"/>
              </a:lnSpc>
            </a:pPr>
            <a:r>
              <a:rPr lang="en-US" sz="3400" dirty="0">
                <a:solidFill>
                  <a:srgbClr val="283C4C"/>
                </a:solidFill>
                <a:latin typeface="Akzidenz-Grotesk Bold" panose="020B0604020202020204" charset="-18"/>
                <a:ea typeface="Aileron"/>
                <a:cs typeface="Aileron"/>
                <a:sym typeface="Aileron"/>
              </a:rPr>
              <a:t>a.mroczkowska@oditk.pl </a:t>
            </a:r>
          </a:p>
          <a:p>
            <a:pPr algn="just">
              <a:lnSpc>
                <a:spcPts val="4760"/>
              </a:lnSpc>
            </a:pPr>
            <a:r>
              <a:rPr lang="en-US" sz="3400" dirty="0">
                <a:solidFill>
                  <a:srgbClr val="283C4C"/>
                </a:solidFill>
                <a:latin typeface="Akzidenz-Grotesk Bold" panose="020B0604020202020204" charset="-18"/>
                <a:ea typeface="Aileron"/>
                <a:cs typeface="Aileron"/>
                <a:sym typeface="Aileron"/>
              </a:rPr>
              <a:t>tel</a:t>
            </a:r>
            <a:r>
              <a:rPr lang="en-US" sz="3400" dirty="0">
                <a:solidFill>
                  <a:srgbClr val="283C4C"/>
                </a:solidFill>
                <a:latin typeface="Akzidenz-Grotesk Bold" panose="020B0604020202020204" charset="-18"/>
                <a:sym typeface="Aileron"/>
              </a:rPr>
              <a:t>. 7</a:t>
            </a:r>
            <a:r>
              <a:rPr lang="pl-PL" sz="3400" dirty="0">
                <a:solidFill>
                  <a:srgbClr val="283C4C"/>
                </a:solidFill>
                <a:latin typeface="Akzidenz-Grotesk Bold" panose="020B0604020202020204" charset="-18"/>
                <a:sym typeface="Aileron"/>
              </a:rPr>
              <a:t>84 721 715</a:t>
            </a:r>
          </a:p>
          <a:p>
            <a:pPr algn="just">
              <a:lnSpc>
                <a:spcPts val="4760"/>
              </a:lnSpc>
            </a:pPr>
            <a:endParaRPr lang="pl-PL" sz="3400" dirty="0">
              <a:solidFill>
                <a:srgbClr val="283C4C"/>
              </a:solidFill>
              <a:latin typeface="Akzidenz-Grotesk"/>
              <a:sym typeface="Aileron"/>
            </a:endParaRPr>
          </a:p>
          <a:p>
            <a:pPr algn="just">
              <a:lnSpc>
                <a:spcPts val="5040"/>
              </a:lnSpc>
            </a:pPr>
            <a:r>
              <a:rPr lang="pl-PL" sz="3600" b="1" dirty="0">
                <a:solidFill>
                  <a:srgbClr val="283C4C"/>
                </a:solidFill>
                <a:latin typeface="Akzidenz-Grotesk Heavy" panose="020B0604020202020204" charset="-18"/>
                <a:sym typeface="Aileron"/>
              </a:rPr>
              <a:t>Emilia Kozłowska</a:t>
            </a:r>
          </a:p>
          <a:p>
            <a:pPr algn="just">
              <a:lnSpc>
                <a:spcPts val="4760"/>
              </a:lnSpc>
            </a:pPr>
            <a:r>
              <a:rPr lang="pl-PL" sz="3400" dirty="0">
                <a:solidFill>
                  <a:srgbClr val="283C4C"/>
                </a:solidFill>
                <a:latin typeface="Akzidenz-Grotesk Bold" panose="020B0604020202020204" charset="-18"/>
                <a:ea typeface="Aileron"/>
                <a:cs typeface="Aileron"/>
                <a:sym typeface="Aileron"/>
              </a:rPr>
              <a:t>Specjalistka ds. rekrutacji</a:t>
            </a:r>
          </a:p>
          <a:p>
            <a:pPr algn="just">
              <a:lnSpc>
                <a:spcPts val="4760"/>
              </a:lnSpc>
            </a:pPr>
            <a:r>
              <a:rPr lang="pl-PL" sz="3400" dirty="0">
                <a:solidFill>
                  <a:srgbClr val="283C4C"/>
                </a:solidFill>
                <a:latin typeface="Akzidenz-Grotesk Bold" panose="020B0604020202020204" charset="-18"/>
                <a:ea typeface="Aileron"/>
                <a:cs typeface="Aileron"/>
                <a:sym typeface="Aileron"/>
              </a:rPr>
              <a:t>ekozlowska@oditk.pl</a:t>
            </a:r>
          </a:p>
          <a:p>
            <a:pPr>
              <a:lnSpc>
                <a:spcPts val="4760"/>
              </a:lnSpc>
            </a:pPr>
            <a:r>
              <a:rPr lang="pl-PL" sz="3400" dirty="0">
                <a:solidFill>
                  <a:srgbClr val="283C4C"/>
                </a:solidFill>
                <a:latin typeface="Akzidenz-Grotesk Bold" panose="020B0604020202020204" charset="-18"/>
                <a:ea typeface="Aileron"/>
                <a:cs typeface="Aileron"/>
                <a:sym typeface="Aileron"/>
              </a:rPr>
              <a:t>tel. </a:t>
            </a:r>
            <a:r>
              <a:rPr lang="pl-PL" sz="3400" dirty="0">
                <a:solidFill>
                  <a:srgbClr val="283C4C"/>
                </a:solidFill>
                <a:latin typeface="Akzidenz-Grotesk Bold" panose="020B0604020202020204" charset="-18"/>
              </a:rPr>
              <a:t>607 962 740</a:t>
            </a:r>
            <a:endParaRPr lang="en-US" sz="3400" dirty="0">
              <a:solidFill>
                <a:srgbClr val="283C4C"/>
              </a:solidFill>
              <a:latin typeface="Akzidenz-Grotesk Bold" panose="020B0604020202020204" charset="-18"/>
              <a:sym typeface="Aileron"/>
            </a:endParaRPr>
          </a:p>
          <a:p>
            <a:pPr algn="just">
              <a:lnSpc>
                <a:spcPts val="4760"/>
              </a:lnSpc>
            </a:pPr>
            <a:endParaRPr lang="pl-PL" sz="3400" dirty="0">
              <a:solidFill>
                <a:srgbClr val="283C4C"/>
              </a:solidFill>
              <a:latin typeface="Aileron"/>
              <a:sym typeface="Aileron"/>
            </a:endParaRPr>
          </a:p>
          <a:p>
            <a:pPr algn="just">
              <a:lnSpc>
                <a:spcPts val="4760"/>
              </a:lnSpc>
            </a:pPr>
            <a:endParaRPr lang="en-US" sz="3400" dirty="0">
              <a:solidFill>
                <a:srgbClr val="283C4C"/>
              </a:solidFill>
              <a:latin typeface="Aileron"/>
              <a:sym typeface="Aileron"/>
            </a:endParaRPr>
          </a:p>
          <a:p>
            <a:pPr algn="just">
              <a:lnSpc>
                <a:spcPts val="4760"/>
              </a:lnSpc>
            </a:pPr>
            <a:endParaRPr lang="en-US" sz="3400" dirty="0">
              <a:solidFill>
                <a:srgbClr val="283C4C"/>
              </a:solidFill>
              <a:latin typeface="Aileron"/>
              <a:ea typeface="Aileron"/>
              <a:cs typeface="Aileron"/>
              <a:sym typeface="Aileron"/>
            </a:endParaRPr>
          </a:p>
          <a:p>
            <a:pPr algn="just">
              <a:lnSpc>
                <a:spcPts val="4760"/>
              </a:lnSpc>
            </a:pPr>
            <a:endParaRPr lang="en-US" sz="3400" dirty="0">
              <a:solidFill>
                <a:srgbClr val="283C4C"/>
              </a:solidFill>
              <a:latin typeface="Aileron"/>
              <a:ea typeface="Aileron"/>
              <a:cs typeface="Aileron"/>
              <a:sym typeface="Aileron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16118615" y="479069"/>
            <a:ext cx="1758863" cy="773900"/>
          </a:xfrm>
          <a:custGeom>
            <a:avLst/>
            <a:gdLst/>
            <a:ahLst/>
            <a:cxnLst/>
            <a:rect l="l" t="t" r="r" b="b"/>
            <a:pathLst>
              <a:path w="1758863" h="773900">
                <a:moveTo>
                  <a:pt x="0" y="0"/>
                </a:moveTo>
                <a:lnTo>
                  <a:pt x="1758863" y="0"/>
                </a:lnTo>
                <a:lnTo>
                  <a:pt x="1758863" y="773900"/>
                </a:lnTo>
                <a:lnTo>
                  <a:pt x="0" y="77390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1988DE0-D398-C82E-C637-DAB3A9B4C0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D2462A0E-96F2-197B-822E-DEE65FEDC12F}"/>
              </a:ext>
            </a:extLst>
          </p:cNvPr>
          <p:cNvSpPr/>
          <p:nvPr/>
        </p:nvSpPr>
        <p:spPr>
          <a:xfrm>
            <a:off x="7696310" y="7927010"/>
            <a:ext cx="1507229" cy="1507229"/>
          </a:xfrm>
          <a:custGeom>
            <a:avLst/>
            <a:gdLst/>
            <a:ahLst/>
            <a:cxnLst/>
            <a:rect l="l" t="t" r="r" b="b"/>
            <a:pathLst>
              <a:path w="1507229" h="1507229">
                <a:moveTo>
                  <a:pt x="0" y="0"/>
                </a:moveTo>
                <a:lnTo>
                  <a:pt x="1507229" y="0"/>
                </a:lnTo>
                <a:lnTo>
                  <a:pt x="1507229" y="1507229"/>
                </a:lnTo>
                <a:lnTo>
                  <a:pt x="0" y="150722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EE5C7DCA-008E-90FC-361D-F9F5C6CCD129}"/>
              </a:ext>
            </a:extLst>
          </p:cNvPr>
          <p:cNvSpPr/>
          <p:nvPr/>
        </p:nvSpPr>
        <p:spPr>
          <a:xfrm>
            <a:off x="16118615" y="479069"/>
            <a:ext cx="1758863" cy="773900"/>
          </a:xfrm>
          <a:custGeom>
            <a:avLst/>
            <a:gdLst/>
            <a:ahLst/>
            <a:cxnLst/>
            <a:rect l="l" t="t" r="r" b="b"/>
            <a:pathLst>
              <a:path w="1758863" h="773900">
                <a:moveTo>
                  <a:pt x="0" y="0"/>
                </a:moveTo>
                <a:lnTo>
                  <a:pt x="1758863" y="0"/>
                </a:lnTo>
                <a:lnTo>
                  <a:pt x="1758863" y="773900"/>
                </a:lnTo>
                <a:lnTo>
                  <a:pt x="0" y="7739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pic>
        <p:nvPicPr>
          <p:cNvPr id="16" name="Obraz 15" descr="Dwoje współpracowników planujących na tablicy z przyklejanymi karteczkami">
            <a:extLst>
              <a:ext uri="{FF2B5EF4-FFF2-40B4-BE49-F238E27FC236}">
                <a16:creationId xmlns:a16="http://schemas.microsoft.com/office/drawing/2014/main" id="{899CE7A9-BC68-7278-B049-DF556D27AFA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977" y="3238505"/>
            <a:ext cx="6966045" cy="4646298"/>
          </a:xfrm>
          <a:prstGeom prst="rect">
            <a:avLst/>
          </a:prstGeom>
        </p:spPr>
      </p:pic>
      <p:sp>
        <p:nvSpPr>
          <p:cNvPr id="20" name="pole tekstowe 19">
            <a:extLst>
              <a:ext uri="{FF2B5EF4-FFF2-40B4-BE49-F238E27FC236}">
                <a16:creationId xmlns:a16="http://schemas.microsoft.com/office/drawing/2014/main" id="{6EADE5A8-4A7B-39A4-09BC-4EE1C930DB36}"/>
              </a:ext>
            </a:extLst>
          </p:cNvPr>
          <p:cNvSpPr txBox="1"/>
          <p:nvPr/>
        </p:nvSpPr>
        <p:spPr>
          <a:xfrm>
            <a:off x="712976" y="1377250"/>
            <a:ext cx="8267700" cy="1092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6499" b="1" dirty="0">
                <a:solidFill>
                  <a:srgbClr val="283C4C"/>
                </a:solidFill>
                <a:latin typeface="Akzidenz-Grotesk Heavy"/>
              </a:rPr>
              <a:t>Kilka słów o nas</a:t>
            </a:r>
          </a:p>
        </p:txBody>
      </p:sp>
      <p:grpSp>
        <p:nvGrpSpPr>
          <p:cNvPr id="21" name="Group 18">
            <a:extLst>
              <a:ext uri="{FF2B5EF4-FFF2-40B4-BE49-F238E27FC236}">
                <a16:creationId xmlns:a16="http://schemas.microsoft.com/office/drawing/2014/main" id="{A3C0D3BF-4C8D-221E-14FC-181320BA345E}"/>
              </a:ext>
            </a:extLst>
          </p:cNvPr>
          <p:cNvGrpSpPr/>
          <p:nvPr/>
        </p:nvGrpSpPr>
        <p:grpSpPr>
          <a:xfrm>
            <a:off x="488287" y="4698160"/>
            <a:ext cx="8918919" cy="1846659"/>
            <a:chOff x="0" y="0"/>
            <a:chExt cx="2304350" cy="284312"/>
          </a:xfrm>
        </p:grpSpPr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id="{441510EF-D541-1041-1D33-365D0F28EB75}"/>
                </a:ext>
              </a:extLst>
            </p:cNvPr>
            <p:cNvSpPr/>
            <p:nvPr/>
          </p:nvSpPr>
          <p:spPr>
            <a:xfrm>
              <a:off x="0" y="0"/>
              <a:ext cx="2304350" cy="284312"/>
            </a:xfrm>
            <a:custGeom>
              <a:avLst/>
              <a:gdLst/>
              <a:ahLst/>
              <a:cxnLst/>
              <a:rect l="l" t="t" r="r" b="b"/>
              <a:pathLst>
                <a:path w="2304350" h="284312">
                  <a:moveTo>
                    <a:pt x="88486" y="0"/>
                  </a:moveTo>
                  <a:lnTo>
                    <a:pt x="2215864" y="0"/>
                  </a:lnTo>
                  <a:cubicBezTo>
                    <a:pt x="2239332" y="0"/>
                    <a:pt x="2261839" y="9323"/>
                    <a:pt x="2278433" y="25917"/>
                  </a:cubicBezTo>
                  <a:cubicBezTo>
                    <a:pt x="2295027" y="42511"/>
                    <a:pt x="2304350" y="65018"/>
                    <a:pt x="2304350" y="88486"/>
                  </a:cubicBezTo>
                  <a:lnTo>
                    <a:pt x="2304350" y="195826"/>
                  </a:lnTo>
                  <a:cubicBezTo>
                    <a:pt x="2304350" y="244695"/>
                    <a:pt x="2264733" y="284312"/>
                    <a:pt x="2215864" y="284312"/>
                  </a:cubicBezTo>
                  <a:lnTo>
                    <a:pt x="88486" y="284312"/>
                  </a:lnTo>
                  <a:cubicBezTo>
                    <a:pt x="39616" y="284312"/>
                    <a:pt x="0" y="244695"/>
                    <a:pt x="0" y="195826"/>
                  </a:cubicBezTo>
                  <a:lnTo>
                    <a:pt x="0" y="88486"/>
                  </a:lnTo>
                  <a:cubicBezTo>
                    <a:pt x="0" y="39616"/>
                    <a:pt x="39616" y="0"/>
                    <a:pt x="88486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pl-PL" dirty="0"/>
            </a:p>
          </p:txBody>
        </p:sp>
        <p:sp>
          <p:nvSpPr>
            <p:cNvPr id="23" name="TextBox 20">
              <a:extLst>
                <a:ext uri="{FF2B5EF4-FFF2-40B4-BE49-F238E27FC236}">
                  <a16:creationId xmlns:a16="http://schemas.microsoft.com/office/drawing/2014/main" id="{7C64BE7F-4B02-859A-94EE-FC1BCB972486}"/>
                </a:ext>
              </a:extLst>
            </p:cNvPr>
            <p:cNvSpPr txBox="1"/>
            <p:nvPr/>
          </p:nvSpPr>
          <p:spPr>
            <a:xfrm>
              <a:off x="0" y="-57150"/>
              <a:ext cx="2304350" cy="3414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640"/>
                </a:lnSpc>
                <a:spcBef>
                  <a:spcPct val="0"/>
                </a:spcBef>
              </a:pPr>
              <a:endParaRPr dirty="0"/>
            </a:p>
          </p:txBody>
        </p:sp>
      </p:grp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A392D7B9-74E0-F6A3-EE9D-8DC51E8F77BC}"/>
              </a:ext>
            </a:extLst>
          </p:cNvPr>
          <p:cNvSpPr txBox="1"/>
          <p:nvPr/>
        </p:nvSpPr>
        <p:spPr>
          <a:xfrm>
            <a:off x="790206" y="5032742"/>
            <a:ext cx="819047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>
                <a:solidFill>
                  <a:schemeClr val="bg1"/>
                </a:solidFill>
                <a:latin typeface="Akzidenz-Grotesk Bold" panose="020B0604020202020204" charset="-18"/>
              </a:rPr>
              <a:t>Jesteśmy jedną z największych firm szkoleniowo-doradczych i pierwszą, która powstała na naszym rynku. Plasujemy się </a:t>
            </a:r>
            <a:r>
              <a:rPr lang="pl-PL" sz="2000" b="1" dirty="0">
                <a:solidFill>
                  <a:schemeClr val="bg1"/>
                </a:solidFill>
                <a:latin typeface="Akzidenz-Grotesk Bold" panose="020B0604020202020204" charset="-18"/>
              </a:rPr>
              <a:t>wśród liderów, zajmując </a:t>
            </a:r>
            <a:r>
              <a:rPr lang="pl-PL" sz="2000" dirty="0">
                <a:solidFill>
                  <a:schemeClr val="bg1"/>
                </a:solidFill>
                <a:latin typeface="Akzidenz-Grotesk Bold" panose="020B0604020202020204" charset="-18"/>
              </a:rPr>
              <a:t>czołowe miejsca w branżowych rankingach. </a:t>
            </a:r>
            <a:endParaRPr lang="pl-PL" sz="2000" b="0" i="0" dirty="0">
              <a:solidFill>
                <a:schemeClr val="bg1"/>
              </a:solidFill>
              <a:effectLst/>
              <a:latin typeface="Akzidenz-Grotesk Bold" panose="020B0604020202020204" charset="-18"/>
            </a:endParaRPr>
          </a:p>
          <a:p>
            <a:endParaRPr lang="pl-PL" dirty="0"/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79FF3D2D-7A23-0021-A142-561C53B757A0}"/>
              </a:ext>
            </a:extLst>
          </p:cNvPr>
          <p:cNvSpPr txBox="1"/>
          <p:nvPr/>
        </p:nvSpPr>
        <p:spPr>
          <a:xfrm>
            <a:off x="812220" y="6891959"/>
            <a:ext cx="786348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/>
            <a:endParaRPr lang="pl-PL" sz="2000" b="1" i="0" dirty="0">
              <a:effectLst/>
              <a:latin typeface="Akzidenz-Grotesk Bold" panose="020B0604020202020204" charset="-18"/>
            </a:endParaRPr>
          </a:p>
          <a:p>
            <a:endParaRPr lang="pl-PL" dirty="0"/>
          </a:p>
        </p:txBody>
      </p:sp>
      <p:sp>
        <p:nvSpPr>
          <p:cNvPr id="34" name="pole tekstowe 33">
            <a:extLst>
              <a:ext uri="{FF2B5EF4-FFF2-40B4-BE49-F238E27FC236}">
                <a16:creationId xmlns:a16="http://schemas.microsoft.com/office/drawing/2014/main" id="{F97C0F2B-DEA7-4C89-C0C6-8AF76D72F3DB}"/>
              </a:ext>
            </a:extLst>
          </p:cNvPr>
          <p:cNvSpPr txBox="1"/>
          <p:nvPr/>
        </p:nvSpPr>
        <p:spPr>
          <a:xfrm>
            <a:off x="4731264" y="5763710"/>
            <a:ext cx="9144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l-PL" dirty="0"/>
          </a:p>
        </p:txBody>
      </p:sp>
      <p:sp>
        <p:nvSpPr>
          <p:cNvPr id="41" name="TextBox 20">
            <a:extLst>
              <a:ext uri="{FF2B5EF4-FFF2-40B4-BE49-F238E27FC236}">
                <a16:creationId xmlns:a16="http://schemas.microsoft.com/office/drawing/2014/main" id="{05FDB9A9-DD19-A106-C31E-AA5AB1292D62}"/>
              </a:ext>
            </a:extLst>
          </p:cNvPr>
          <p:cNvSpPr txBox="1"/>
          <p:nvPr/>
        </p:nvSpPr>
        <p:spPr>
          <a:xfrm>
            <a:off x="412512" y="8501823"/>
            <a:ext cx="8957017" cy="149978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marL="0" lvl="0" indent="0" algn="ctr">
              <a:lnSpc>
                <a:spcPts val="3640"/>
              </a:lnSpc>
              <a:spcBef>
                <a:spcPct val="0"/>
              </a:spcBef>
            </a:pPr>
            <a:endParaRPr dirty="0"/>
          </a:p>
        </p:txBody>
      </p:sp>
      <p:sp>
        <p:nvSpPr>
          <p:cNvPr id="2" name="Freeform 9">
            <a:extLst>
              <a:ext uri="{FF2B5EF4-FFF2-40B4-BE49-F238E27FC236}">
                <a16:creationId xmlns:a16="http://schemas.microsoft.com/office/drawing/2014/main" id="{DCF6E799-6D47-E072-E1BB-D207793D1765}"/>
              </a:ext>
            </a:extLst>
          </p:cNvPr>
          <p:cNvSpPr/>
          <p:nvPr/>
        </p:nvSpPr>
        <p:spPr>
          <a:xfrm>
            <a:off x="687576" y="8208192"/>
            <a:ext cx="3549374" cy="1053981"/>
          </a:xfrm>
          <a:custGeom>
            <a:avLst/>
            <a:gdLst/>
            <a:ahLst/>
            <a:cxnLst/>
            <a:rect l="l" t="t" r="r" b="b"/>
            <a:pathLst>
              <a:path w="3549374" h="1053981">
                <a:moveTo>
                  <a:pt x="0" y="0"/>
                </a:moveTo>
                <a:lnTo>
                  <a:pt x="3549374" y="0"/>
                </a:lnTo>
                <a:lnTo>
                  <a:pt x="3549374" y="1053980"/>
                </a:lnTo>
                <a:lnTo>
                  <a:pt x="0" y="105398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558303753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C85F6BE-1D40-8AE7-DD91-3802063062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D4F2B6D7-F0E0-A18A-E9A9-1E95044BDF0E}"/>
              </a:ext>
            </a:extLst>
          </p:cNvPr>
          <p:cNvSpPr/>
          <p:nvPr/>
        </p:nvSpPr>
        <p:spPr>
          <a:xfrm>
            <a:off x="3152888" y="1110617"/>
            <a:ext cx="4518700" cy="1341820"/>
          </a:xfrm>
          <a:custGeom>
            <a:avLst/>
            <a:gdLst/>
            <a:ahLst/>
            <a:cxnLst/>
            <a:rect l="l" t="t" r="r" b="b"/>
            <a:pathLst>
              <a:path w="4518700" h="1341820">
                <a:moveTo>
                  <a:pt x="0" y="0"/>
                </a:moveTo>
                <a:lnTo>
                  <a:pt x="4518700" y="0"/>
                </a:lnTo>
                <a:lnTo>
                  <a:pt x="4518700" y="1341820"/>
                </a:lnTo>
                <a:lnTo>
                  <a:pt x="0" y="13418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4E7131CD-844D-609E-6491-86C3CC544F34}"/>
              </a:ext>
            </a:extLst>
          </p:cNvPr>
          <p:cNvSpPr/>
          <p:nvPr/>
        </p:nvSpPr>
        <p:spPr>
          <a:xfrm>
            <a:off x="1028700" y="1110617"/>
            <a:ext cx="1341820" cy="1341820"/>
          </a:xfrm>
          <a:custGeom>
            <a:avLst/>
            <a:gdLst/>
            <a:ahLst/>
            <a:cxnLst/>
            <a:rect l="l" t="t" r="r" b="b"/>
            <a:pathLst>
              <a:path w="1341820" h="1341820">
                <a:moveTo>
                  <a:pt x="0" y="0"/>
                </a:moveTo>
                <a:lnTo>
                  <a:pt x="1341820" y="0"/>
                </a:lnTo>
                <a:lnTo>
                  <a:pt x="1341820" y="1341820"/>
                </a:lnTo>
                <a:lnTo>
                  <a:pt x="0" y="13418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EB4FC007-FACA-85E8-E20F-D6C78BCEBB3F}"/>
              </a:ext>
            </a:extLst>
          </p:cNvPr>
          <p:cNvSpPr/>
          <p:nvPr/>
        </p:nvSpPr>
        <p:spPr>
          <a:xfrm>
            <a:off x="161078" y="5512160"/>
            <a:ext cx="959264" cy="363321"/>
          </a:xfrm>
          <a:custGeom>
            <a:avLst/>
            <a:gdLst/>
            <a:ahLst/>
            <a:cxnLst/>
            <a:rect l="l" t="t" r="r" b="b"/>
            <a:pathLst>
              <a:path w="959264" h="363321">
                <a:moveTo>
                  <a:pt x="0" y="0"/>
                </a:moveTo>
                <a:lnTo>
                  <a:pt x="959264" y="0"/>
                </a:lnTo>
                <a:lnTo>
                  <a:pt x="959264" y="363321"/>
                </a:lnTo>
                <a:lnTo>
                  <a:pt x="0" y="36332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2320664E-9316-98BD-3889-8893AB748DFB}"/>
              </a:ext>
            </a:extLst>
          </p:cNvPr>
          <p:cNvSpPr txBox="1"/>
          <p:nvPr/>
        </p:nvSpPr>
        <p:spPr>
          <a:xfrm>
            <a:off x="1364044" y="5499460"/>
            <a:ext cx="6901454" cy="13080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500"/>
              </a:lnSpc>
            </a:pPr>
            <a:r>
              <a:rPr lang="pl-PL" sz="2500" dirty="0">
                <a:solidFill>
                  <a:srgbClr val="283C4C"/>
                </a:solidFill>
                <a:latin typeface="Akzidenz-Grotesk Bold" panose="020B0604020202020204" charset="-18"/>
                <a:ea typeface="Aileron"/>
                <a:cs typeface="Aileron"/>
                <a:sym typeface="Aileron"/>
              </a:rPr>
              <a:t>Mamy za sobą ponad 50 projektów unijnych szkoleniowo-doradczych dla firm na ponad 100 mln</a:t>
            </a:r>
            <a:endParaRPr lang="en-US" sz="2500" u="sng" dirty="0">
              <a:solidFill>
                <a:srgbClr val="283C4C"/>
              </a:solidFill>
              <a:latin typeface="Akzidenz-Grotesk Bold" panose="020B0604020202020204" charset="-18"/>
              <a:ea typeface="Aileron"/>
              <a:cs typeface="Aileron"/>
              <a:sym typeface="Aileron"/>
              <a:hlinkClick r:id="rId8" tooltip="https://www.kompetentnyregion.pl/formularz-zgloszeniowy"/>
            </a:endParaRP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CDA3DEC2-232B-1176-3A7F-360522B306A8}"/>
              </a:ext>
            </a:extLst>
          </p:cNvPr>
          <p:cNvSpPr txBox="1"/>
          <p:nvPr/>
        </p:nvSpPr>
        <p:spPr>
          <a:xfrm>
            <a:off x="1028700" y="3117702"/>
            <a:ext cx="7236798" cy="15645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136"/>
              </a:lnSpc>
              <a:spcBef>
                <a:spcPct val="0"/>
              </a:spcBef>
            </a:pPr>
            <a:r>
              <a:rPr lang="pl-PL" sz="5200" b="1" dirty="0">
                <a:solidFill>
                  <a:srgbClr val="283C4C"/>
                </a:solidFill>
                <a:latin typeface="Akzidenz-Grotesk Heavy"/>
                <a:ea typeface="Akzidenz-Grotesk Heavy"/>
                <a:cs typeface="Akzidenz-Grotesk Heavy"/>
                <a:sym typeface="Akzidenz-Grotesk Heavy"/>
              </a:rPr>
              <a:t>Projekty unijne i pomoc de </a:t>
            </a:r>
            <a:r>
              <a:rPr lang="pl-PL" sz="5200" b="1" dirty="0" err="1">
                <a:solidFill>
                  <a:srgbClr val="283C4C"/>
                </a:solidFill>
                <a:latin typeface="Akzidenz-Grotesk Heavy"/>
                <a:ea typeface="Akzidenz-Grotesk Heavy"/>
                <a:cs typeface="Akzidenz-Grotesk Heavy"/>
                <a:sym typeface="Akzidenz-Grotesk Heavy"/>
              </a:rPr>
              <a:t>minimis</a:t>
            </a:r>
            <a:endParaRPr lang="en-US" sz="5200" b="1" dirty="0">
              <a:solidFill>
                <a:srgbClr val="283C4C"/>
              </a:solidFill>
              <a:latin typeface="Akzidenz-Grotesk Heavy"/>
              <a:ea typeface="Akzidenz-Grotesk Heavy"/>
              <a:cs typeface="Akzidenz-Grotesk Heavy"/>
              <a:sym typeface="Akzidenz-Grotesk Heavy"/>
            </a:endParaRP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1262E000-C78A-E4EA-FC94-22AE3D2B56E2}"/>
              </a:ext>
            </a:extLst>
          </p:cNvPr>
          <p:cNvSpPr txBox="1"/>
          <p:nvPr/>
        </p:nvSpPr>
        <p:spPr>
          <a:xfrm>
            <a:off x="1364044" y="7060765"/>
            <a:ext cx="9299354" cy="8699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500"/>
              </a:lnSpc>
            </a:pPr>
            <a:r>
              <a:rPr lang="pl-PL" sz="2500" dirty="0">
                <a:solidFill>
                  <a:srgbClr val="283C4C"/>
                </a:solidFill>
                <a:latin typeface="Akzidenz-Grotesk Bold" panose="020B0604020202020204" charset="-18"/>
                <a:ea typeface="Aileron"/>
                <a:cs typeface="Aileron"/>
                <a:sym typeface="Aileron"/>
              </a:rPr>
              <a:t>Wszystkie ukierunkowane na wzrost kompetencji</a:t>
            </a:r>
            <a:endParaRPr lang="en-US" sz="2500" dirty="0">
              <a:solidFill>
                <a:srgbClr val="283C4C"/>
              </a:solidFill>
              <a:latin typeface="Akzidenz-Grotesk Bold" panose="020B0604020202020204" charset="-18"/>
              <a:ea typeface="Aileron"/>
              <a:cs typeface="Aileron"/>
              <a:sym typeface="Aileron"/>
            </a:endParaRPr>
          </a:p>
          <a:p>
            <a:pPr algn="just">
              <a:lnSpc>
                <a:spcPts val="3500"/>
              </a:lnSpc>
            </a:pPr>
            <a:endParaRPr lang="en-US" sz="2500" dirty="0">
              <a:solidFill>
                <a:srgbClr val="283C4C"/>
              </a:solidFill>
              <a:latin typeface="Aileron"/>
              <a:ea typeface="Aileron"/>
              <a:cs typeface="Aileron"/>
              <a:sym typeface="Aileron"/>
            </a:endParaRPr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EFADEAEA-DE32-7B80-C4BC-FD26552F10DB}"/>
              </a:ext>
            </a:extLst>
          </p:cNvPr>
          <p:cNvSpPr txBox="1"/>
          <p:nvPr/>
        </p:nvSpPr>
        <p:spPr>
          <a:xfrm>
            <a:off x="1364044" y="8197413"/>
            <a:ext cx="8447633" cy="884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40"/>
              </a:lnSpc>
              <a:spcBef>
                <a:spcPct val="0"/>
              </a:spcBef>
            </a:pPr>
            <a:r>
              <a:rPr lang="pl-PL" sz="2600" dirty="0">
                <a:solidFill>
                  <a:srgbClr val="283C4C"/>
                </a:solidFill>
                <a:latin typeface="Akzidenz-Grotesk Bold" panose="020B0604020202020204" charset="-18"/>
                <a:ea typeface="Aileron"/>
                <a:cs typeface="Aileron"/>
                <a:sym typeface="Aileron"/>
              </a:rPr>
              <a:t>Wszystkie zakończone sukcesem </a:t>
            </a:r>
          </a:p>
          <a:p>
            <a:pPr algn="ctr">
              <a:lnSpc>
                <a:spcPts val="3640"/>
              </a:lnSpc>
              <a:spcBef>
                <a:spcPct val="0"/>
              </a:spcBef>
            </a:pPr>
            <a:endParaRPr lang="en-US" sz="2600" dirty="0">
              <a:solidFill>
                <a:srgbClr val="283C4C"/>
              </a:solidFill>
              <a:latin typeface="Aileron"/>
              <a:ea typeface="Aileron"/>
              <a:cs typeface="Aileron"/>
              <a:sym typeface="Aileron"/>
            </a:endParaRPr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617767C4-ADE0-FDC2-F4AE-98A1E787ECA3}"/>
              </a:ext>
            </a:extLst>
          </p:cNvPr>
          <p:cNvSpPr/>
          <p:nvPr/>
        </p:nvSpPr>
        <p:spPr>
          <a:xfrm>
            <a:off x="161078" y="7070290"/>
            <a:ext cx="959264" cy="363321"/>
          </a:xfrm>
          <a:custGeom>
            <a:avLst/>
            <a:gdLst/>
            <a:ahLst/>
            <a:cxnLst/>
            <a:rect l="l" t="t" r="r" b="b"/>
            <a:pathLst>
              <a:path w="959264" h="363321">
                <a:moveTo>
                  <a:pt x="0" y="0"/>
                </a:moveTo>
                <a:lnTo>
                  <a:pt x="959264" y="0"/>
                </a:lnTo>
                <a:lnTo>
                  <a:pt x="959264" y="363321"/>
                </a:lnTo>
                <a:lnTo>
                  <a:pt x="0" y="36332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64ACF766-C629-17AB-DA1B-0C2F67D01A8A}"/>
              </a:ext>
            </a:extLst>
          </p:cNvPr>
          <p:cNvSpPr/>
          <p:nvPr/>
        </p:nvSpPr>
        <p:spPr>
          <a:xfrm>
            <a:off x="161078" y="8235513"/>
            <a:ext cx="959264" cy="363321"/>
          </a:xfrm>
          <a:custGeom>
            <a:avLst/>
            <a:gdLst/>
            <a:ahLst/>
            <a:cxnLst/>
            <a:rect l="l" t="t" r="r" b="b"/>
            <a:pathLst>
              <a:path w="959264" h="363321">
                <a:moveTo>
                  <a:pt x="0" y="0"/>
                </a:moveTo>
                <a:lnTo>
                  <a:pt x="959264" y="0"/>
                </a:lnTo>
                <a:lnTo>
                  <a:pt x="959264" y="363321"/>
                </a:lnTo>
                <a:lnTo>
                  <a:pt x="0" y="36332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C5ED2A9D-8FF7-B525-6764-1DEC2706880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9811677" y="3117702"/>
            <a:ext cx="7286638" cy="5795268"/>
          </a:xfrm>
          <a:prstGeom prst="rect">
            <a:avLst/>
          </a:prstGeom>
        </p:spPr>
      </p:pic>
      <p:sp>
        <p:nvSpPr>
          <p:cNvPr id="2" name="Freeform 6">
            <a:extLst>
              <a:ext uri="{FF2B5EF4-FFF2-40B4-BE49-F238E27FC236}">
                <a16:creationId xmlns:a16="http://schemas.microsoft.com/office/drawing/2014/main" id="{E04FF37A-EE6A-DAF2-1EDF-AB7108150466}"/>
              </a:ext>
            </a:extLst>
          </p:cNvPr>
          <p:cNvSpPr/>
          <p:nvPr/>
        </p:nvSpPr>
        <p:spPr>
          <a:xfrm>
            <a:off x="16118615" y="479069"/>
            <a:ext cx="1758863" cy="773900"/>
          </a:xfrm>
          <a:custGeom>
            <a:avLst/>
            <a:gdLst/>
            <a:ahLst/>
            <a:cxnLst/>
            <a:rect l="l" t="t" r="r" b="b"/>
            <a:pathLst>
              <a:path w="1758863" h="773900">
                <a:moveTo>
                  <a:pt x="0" y="0"/>
                </a:moveTo>
                <a:lnTo>
                  <a:pt x="1758863" y="0"/>
                </a:lnTo>
                <a:lnTo>
                  <a:pt x="1758863" y="773900"/>
                </a:lnTo>
                <a:lnTo>
                  <a:pt x="0" y="77390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718413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62000" y="4845018"/>
            <a:ext cx="7391401" cy="2350024"/>
            <a:chOff x="0" y="0"/>
            <a:chExt cx="1200753" cy="59722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00753" cy="597226"/>
            </a:xfrm>
            <a:custGeom>
              <a:avLst/>
              <a:gdLst/>
              <a:ahLst/>
              <a:cxnLst/>
              <a:rect l="l" t="t" r="r" b="b"/>
              <a:pathLst>
                <a:path w="1200753" h="597226">
                  <a:moveTo>
                    <a:pt x="208134" y="0"/>
                  </a:moveTo>
                  <a:lnTo>
                    <a:pt x="992619" y="0"/>
                  </a:lnTo>
                  <a:cubicBezTo>
                    <a:pt x="1107568" y="0"/>
                    <a:pt x="1200753" y="93185"/>
                    <a:pt x="1200753" y="208134"/>
                  </a:cubicBezTo>
                  <a:lnTo>
                    <a:pt x="1200753" y="389092"/>
                  </a:lnTo>
                  <a:cubicBezTo>
                    <a:pt x="1200753" y="444293"/>
                    <a:pt x="1178825" y="497232"/>
                    <a:pt x="1139792" y="536265"/>
                  </a:cubicBezTo>
                  <a:cubicBezTo>
                    <a:pt x="1100759" y="575298"/>
                    <a:pt x="1047820" y="597226"/>
                    <a:pt x="992619" y="597226"/>
                  </a:cubicBezTo>
                  <a:lnTo>
                    <a:pt x="208134" y="597226"/>
                  </a:lnTo>
                  <a:cubicBezTo>
                    <a:pt x="93185" y="597226"/>
                    <a:pt x="0" y="504041"/>
                    <a:pt x="0" y="389092"/>
                  </a:cubicBezTo>
                  <a:lnTo>
                    <a:pt x="0" y="208134"/>
                  </a:lnTo>
                  <a:cubicBezTo>
                    <a:pt x="0" y="93185"/>
                    <a:pt x="93185" y="0"/>
                    <a:pt x="20813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E0E6">
                    <a:alpha val="100000"/>
                  </a:srgbClr>
                </a:gs>
                <a:gs pos="100000">
                  <a:srgbClr val="004AAD">
                    <a:alpha val="100000"/>
                  </a:srgbClr>
                </a:gs>
              </a:gsLst>
              <a:lin ang="5400000"/>
            </a:gradFill>
            <a:ln cap="rnd">
              <a:noFill/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1200753" cy="6543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640"/>
                </a:lnSpc>
                <a:spcBef>
                  <a:spcPct val="0"/>
                </a:spcBef>
              </a:pPr>
              <a:endParaRPr dirty="0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134600" y="3314700"/>
            <a:ext cx="6276922" cy="5378201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2"/>
              <a:stretch>
                <a:fillRect l="-25046" r="-25046"/>
              </a:stretch>
            </a:blipFill>
          </p:spPr>
        </p:sp>
      </p:grpSp>
      <p:sp>
        <p:nvSpPr>
          <p:cNvPr id="10" name="TextBox 10"/>
          <p:cNvSpPr txBox="1"/>
          <p:nvPr/>
        </p:nvSpPr>
        <p:spPr>
          <a:xfrm>
            <a:off x="5355964" y="914400"/>
            <a:ext cx="7576071" cy="1974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69"/>
              </a:lnSpc>
            </a:pPr>
            <a:r>
              <a:rPr lang="en-US" sz="6499" b="1" dirty="0">
                <a:solidFill>
                  <a:srgbClr val="283C4C"/>
                </a:solidFill>
                <a:latin typeface="Akzidenz-Grotesk Heavy"/>
                <a:ea typeface="Akzidenz-Grotesk Heavy"/>
                <a:cs typeface="Akzidenz-Grotesk Heavy"/>
                <a:sym typeface="Akzidenz-Grotesk Heavy"/>
              </a:rPr>
              <a:t>Jaki jest cel projektu?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676400" y="5295900"/>
            <a:ext cx="5293302" cy="17446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10"/>
              </a:lnSpc>
            </a:pPr>
            <a:r>
              <a:rPr lang="en-US" sz="2200" b="1" dirty="0">
                <a:solidFill>
                  <a:srgbClr val="FDFDFD"/>
                </a:solidFill>
                <a:latin typeface="Akzidenz-Grotesk Bold" panose="020B0604020202020204" charset="-18"/>
                <a:ea typeface="Aileron Bold"/>
                <a:cs typeface="Aileron Bold"/>
                <a:sym typeface="Aileron Bold"/>
              </a:rPr>
              <a:t>Zwiększenie kompetencji pracowników oraz wzmocnienie potencjału firm prowadzących działalność w województwie warmińsko – mazurskim. </a:t>
            </a:r>
          </a:p>
          <a:p>
            <a:pPr algn="ctr">
              <a:lnSpc>
                <a:spcPts val="2310"/>
              </a:lnSpc>
            </a:pPr>
            <a:endParaRPr lang="en-US" sz="1650" b="1" dirty="0">
              <a:solidFill>
                <a:srgbClr val="FDFDFD"/>
              </a:solidFill>
              <a:latin typeface="Aileron Bold"/>
              <a:ea typeface="Aileron Bold"/>
              <a:cs typeface="Aileron Bold"/>
              <a:sym typeface="Aileron Bold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1028700" y="2200275"/>
            <a:ext cx="2288115" cy="679452"/>
          </a:xfrm>
          <a:custGeom>
            <a:avLst/>
            <a:gdLst/>
            <a:ahLst/>
            <a:cxnLst/>
            <a:rect l="l" t="t" r="r" b="b"/>
            <a:pathLst>
              <a:path w="2288115" h="679452">
                <a:moveTo>
                  <a:pt x="0" y="0"/>
                </a:moveTo>
                <a:lnTo>
                  <a:pt x="2288115" y="0"/>
                </a:lnTo>
                <a:lnTo>
                  <a:pt x="2288115" y="679452"/>
                </a:lnTo>
                <a:lnTo>
                  <a:pt x="0" y="67945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6118615" y="479069"/>
            <a:ext cx="1758863" cy="773900"/>
          </a:xfrm>
          <a:custGeom>
            <a:avLst/>
            <a:gdLst/>
            <a:ahLst/>
            <a:cxnLst/>
            <a:rect l="l" t="t" r="r" b="b"/>
            <a:pathLst>
              <a:path w="1758863" h="773900">
                <a:moveTo>
                  <a:pt x="0" y="0"/>
                </a:moveTo>
                <a:lnTo>
                  <a:pt x="1758863" y="0"/>
                </a:lnTo>
                <a:lnTo>
                  <a:pt x="1758863" y="773900"/>
                </a:lnTo>
                <a:lnTo>
                  <a:pt x="0" y="7739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28" name="TextBox 28"/>
          <p:cNvSpPr txBox="1"/>
          <p:nvPr/>
        </p:nvSpPr>
        <p:spPr>
          <a:xfrm>
            <a:off x="13400650" y="3726015"/>
            <a:ext cx="3719680" cy="2027120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marL="0" lvl="0" indent="0" algn="ctr">
              <a:lnSpc>
                <a:spcPts val="3640"/>
              </a:lnSpc>
              <a:spcBef>
                <a:spcPct val="0"/>
              </a:spcBef>
            </a:pP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90DBD46-DF86-CF58-E2FE-CAEF52B2FF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>
            <a:extLst>
              <a:ext uri="{FF2B5EF4-FFF2-40B4-BE49-F238E27FC236}">
                <a16:creationId xmlns:a16="http://schemas.microsoft.com/office/drawing/2014/main" id="{1FCF96E8-D6FA-71F4-221C-03085955045D}"/>
              </a:ext>
            </a:extLst>
          </p:cNvPr>
          <p:cNvGrpSpPr/>
          <p:nvPr/>
        </p:nvGrpSpPr>
        <p:grpSpPr>
          <a:xfrm>
            <a:off x="3308204" y="7062497"/>
            <a:ext cx="11049912" cy="162366"/>
            <a:chOff x="0" y="0"/>
            <a:chExt cx="3567031" cy="52413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BC735AE9-ECBF-C93F-C973-2D0DD22F879E}"/>
                </a:ext>
              </a:extLst>
            </p:cNvPr>
            <p:cNvSpPr/>
            <p:nvPr/>
          </p:nvSpPr>
          <p:spPr>
            <a:xfrm>
              <a:off x="0" y="0"/>
              <a:ext cx="3567031" cy="52413"/>
            </a:xfrm>
            <a:custGeom>
              <a:avLst/>
              <a:gdLst/>
              <a:ahLst/>
              <a:cxnLst/>
              <a:rect l="l" t="t" r="r" b="b"/>
              <a:pathLst>
                <a:path w="3567031" h="52413">
                  <a:moveTo>
                    <a:pt x="0" y="0"/>
                  </a:moveTo>
                  <a:lnTo>
                    <a:pt x="3567031" y="0"/>
                  </a:lnTo>
                  <a:lnTo>
                    <a:pt x="3567031" y="52413"/>
                  </a:lnTo>
                  <a:lnTo>
                    <a:pt x="0" y="52413"/>
                  </a:lnTo>
                  <a:close/>
                </a:path>
              </a:pathLst>
            </a:custGeom>
            <a:solidFill>
              <a:srgbClr val="A1BBD4"/>
            </a:solidFill>
          </p:spPr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C8CEE318-1337-C0A3-2427-BA25B13566A1}"/>
                </a:ext>
              </a:extLst>
            </p:cNvPr>
            <p:cNvSpPr txBox="1"/>
            <p:nvPr/>
          </p:nvSpPr>
          <p:spPr>
            <a:xfrm>
              <a:off x="0" y="-57150"/>
              <a:ext cx="3567031" cy="1095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 dirty="0"/>
            </a:p>
          </p:txBody>
        </p:sp>
      </p:grpSp>
      <p:sp>
        <p:nvSpPr>
          <p:cNvPr id="10" name="TextBox 10">
            <a:extLst>
              <a:ext uri="{FF2B5EF4-FFF2-40B4-BE49-F238E27FC236}">
                <a16:creationId xmlns:a16="http://schemas.microsoft.com/office/drawing/2014/main" id="{482587C0-BEA2-89A1-D327-1E18E8526D95}"/>
              </a:ext>
            </a:extLst>
          </p:cNvPr>
          <p:cNvSpPr txBox="1"/>
          <p:nvPr/>
        </p:nvSpPr>
        <p:spPr>
          <a:xfrm>
            <a:off x="6496707" y="925439"/>
            <a:ext cx="7576071" cy="1974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69"/>
              </a:lnSpc>
            </a:pPr>
            <a:r>
              <a:rPr lang="pl-PL" sz="6499" b="1" dirty="0">
                <a:solidFill>
                  <a:srgbClr val="283C4C"/>
                </a:solidFill>
                <a:latin typeface="Akzidenz-Grotesk Heavy" panose="020B0604020202020204" charset="-18"/>
                <a:ea typeface="Akzidenz-Grotesk Heavy"/>
                <a:cs typeface="Akzidenz-Grotesk Heavy"/>
                <a:sym typeface="Akzidenz-Grotesk Heavy"/>
              </a:rPr>
              <a:t>Jakie wsparcie oferuje projekt?</a:t>
            </a:r>
            <a:endParaRPr lang="en-US" sz="6499" b="1" dirty="0">
              <a:solidFill>
                <a:srgbClr val="283C4C"/>
              </a:solidFill>
              <a:latin typeface="Akzidenz-Grotesk Heavy" panose="020B0604020202020204" charset="-18"/>
              <a:ea typeface="Akzidenz-Grotesk Heavy"/>
              <a:cs typeface="Akzidenz-Grotesk Heavy"/>
              <a:sym typeface="Akzidenz-Grotesk Heavy"/>
            </a:endParaRPr>
          </a:p>
        </p:txBody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54EB1EDB-1B81-5A27-4BF7-37F8FBACBB98}"/>
              </a:ext>
            </a:extLst>
          </p:cNvPr>
          <p:cNvSpPr/>
          <p:nvPr/>
        </p:nvSpPr>
        <p:spPr>
          <a:xfrm>
            <a:off x="1028700" y="2200275"/>
            <a:ext cx="2288115" cy="679452"/>
          </a:xfrm>
          <a:custGeom>
            <a:avLst/>
            <a:gdLst/>
            <a:ahLst/>
            <a:cxnLst/>
            <a:rect l="l" t="t" r="r" b="b"/>
            <a:pathLst>
              <a:path w="2288115" h="679452">
                <a:moveTo>
                  <a:pt x="0" y="0"/>
                </a:moveTo>
                <a:lnTo>
                  <a:pt x="2288115" y="0"/>
                </a:lnTo>
                <a:lnTo>
                  <a:pt x="2288115" y="679452"/>
                </a:lnTo>
                <a:lnTo>
                  <a:pt x="0" y="6794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57ADB0E8-F772-206B-4256-CE8883CF5145}"/>
              </a:ext>
            </a:extLst>
          </p:cNvPr>
          <p:cNvSpPr/>
          <p:nvPr/>
        </p:nvSpPr>
        <p:spPr>
          <a:xfrm>
            <a:off x="16118615" y="479069"/>
            <a:ext cx="1758863" cy="773900"/>
          </a:xfrm>
          <a:custGeom>
            <a:avLst/>
            <a:gdLst/>
            <a:ahLst/>
            <a:cxnLst/>
            <a:rect l="l" t="t" r="r" b="b"/>
            <a:pathLst>
              <a:path w="1758863" h="773900">
                <a:moveTo>
                  <a:pt x="0" y="0"/>
                </a:moveTo>
                <a:lnTo>
                  <a:pt x="1758863" y="0"/>
                </a:lnTo>
                <a:lnTo>
                  <a:pt x="1758863" y="773900"/>
                </a:lnTo>
                <a:lnTo>
                  <a:pt x="0" y="7739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14" name="Group 14">
            <a:extLst>
              <a:ext uri="{FF2B5EF4-FFF2-40B4-BE49-F238E27FC236}">
                <a16:creationId xmlns:a16="http://schemas.microsoft.com/office/drawing/2014/main" id="{B1BB4F1C-C74B-9D60-8B19-1043AD05AC5B}"/>
              </a:ext>
            </a:extLst>
          </p:cNvPr>
          <p:cNvGrpSpPr/>
          <p:nvPr/>
        </p:nvGrpSpPr>
        <p:grpSpPr>
          <a:xfrm>
            <a:off x="5069582" y="3852496"/>
            <a:ext cx="3719680" cy="1850081"/>
            <a:chOff x="0" y="0"/>
            <a:chExt cx="1200753" cy="597226"/>
          </a:xfrm>
        </p:grpSpPr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8BDF5721-690A-E013-53B7-26BDB5BC1EA6}"/>
                </a:ext>
              </a:extLst>
            </p:cNvPr>
            <p:cNvSpPr/>
            <p:nvPr/>
          </p:nvSpPr>
          <p:spPr>
            <a:xfrm>
              <a:off x="0" y="0"/>
              <a:ext cx="1200753" cy="597226"/>
            </a:xfrm>
            <a:custGeom>
              <a:avLst/>
              <a:gdLst/>
              <a:ahLst/>
              <a:cxnLst/>
              <a:rect l="l" t="t" r="r" b="b"/>
              <a:pathLst>
                <a:path w="1200753" h="597226">
                  <a:moveTo>
                    <a:pt x="208134" y="0"/>
                  </a:moveTo>
                  <a:lnTo>
                    <a:pt x="992619" y="0"/>
                  </a:lnTo>
                  <a:cubicBezTo>
                    <a:pt x="1107568" y="0"/>
                    <a:pt x="1200753" y="93185"/>
                    <a:pt x="1200753" y="208134"/>
                  </a:cubicBezTo>
                  <a:lnTo>
                    <a:pt x="1200753" y="389092"/>
                  </a:lnTo>
                  <a:cubicBezTo>
                    <a:pt x="1200753" y="444293"/>
                    <a:pt x="1178825" y="497232"/>
                    <a:pt x="1139792" y="536265"/>
                  </a:cubicBezTo>
                  <a:cubicBezTo>
                    <a:pt x="1100759" y="575298"/>
                    <a:pt x="1047820" y="597226"/>
                    <a:pt x="992619" y="597226"/>
                  </a:cubicBezTo>
                  <a:lnTo>
                    <a:pt x="208134" y="597226"/>
                  </a:lnTo>
                  <a:cubicBezTo>
                    <a:pt x="93185" y="597226"/>
                    <a:pt x="0" y="504041"/>
                    <a:pt x="0" y="389092"/>
                  </a:cubicBezTo>
                  <a:lnTo>
                    <a:pt x="0" y="208134"/>
                  </a:lnTo>
                  <a:cubicBezTo>
                    <a:pt x="0" y="93185"/>
                    <a:pt x="93185" y="0"/>
                    <a:pt x="20813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E0E6">
                    <a:alpha val="100000"/>
                  </a:srgbClr>
                </a:gs>
                <a:gs pos="100000">
                  <a:srgbClr val="004AAD">
                    <a:alpha val="100000"/>
                  </a:srgbClr>
                </a:gs>
              </a:gsLst>
              <a:lin ang="5400000"/>
            </a:gradFill>
            <a:ln cap="rnd">
              <a:noFill/>
              <a:prstDash val="solid"/>
              <a:round/>
            </a:ln>
          </p:spPr>
        </p:sp>
        <p:sp>
          <p:nvSpPr>
            <p:cNvPr id="16" name="TextBox 16">
              <a:extLst>
                <a:ext uri="{FF2B5EF4-FFF2-40B4-BE49-F238E27FC236}">
                  <a16:creationId xmlns:a16="http://schemas.microsoft.com/office/drawing/2014/main" id="{22891DF3-110B-F9D6-6770-E3E1EE290177}"/>
                </a:ext>
              </a:extLst>
            </p:cNvPr>
            <p:cNvSpPr txBox="1"/>
            <p:nvPr/>
          </p:nvSpPr>
          <p:spPr>
            <a:xfrm>
              <a:off x="0" y="-57150"/>
              <a:ext cx="1200753" cy="6543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640"/>
                </a:lnSpc>
                <a:spcBef>
                  <a:spcPct val="0"/>
                </a:spcBef>
              </a:pPr>
              <a:endParaRPr dirty="0"/>
            </a:p>
          </p:txBody>
        </p:sp>
      </p:grpSp>
      <p:grpSp>
        <p:nvGrpSpPr>
          <p:cNvPr id="17" name="Group 17">
            <a:extLst>
              <a:ext uri="{FF2B5EF4-FFF2-40B4-BE49-F238E27FC236}">
                <a16:creationId xmlns:a16="http://schemas.microsoft.com/office/drawing/2014/main" id="{99134FCB-02E7-5A5E-3F8E-2B83F6039421}"/>
              </a:ext>
            </a:extLst>
          </p:cNvPr>
          <p:cNvGrpSpPr/>
          <p:nvPr/>
        </p:nvGrpSpPr>
        <p:grpSpPr>
          <a:xfrm>
            <a:off x="5754410" y="5922261"/>
            <a:ext cx="2350024" cy="2350024"/>
            <a:chOff x="0" y="0"/>
            <a:chExt cx="812800" cy="812800"/>
          </a:xfrm>
        </p:grpSpPr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AD948BD0-0527-96CC-AC33-D9C2D55126B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 l="-24906" r="-24906"/>
              </a:stretch>
            </a:blipFill>
          </p:spPr>
        </p:sp>
      </p:grpSp>
      <p:sp>
        <p:nvSpPr>
          <p:cNvPr id="19" name="TextBox 19">
            <a:extLst>
              <a:ext uri="{FF2B5EF4-FFF2-40B4-BE49-F238E27FC236}">
                <a16:creationId xmlns:a16="http://schemas.microsoft.com/office/drawing/2014/main" id="{0245036D-376B-C385-74EF-8C00A5954820}"/>
              </a:ext>
            </a:extLst>
          </p:cNvPr>
          <p:cNvSpPr txBox="1"/>
          <p:nvPr/>
        </p:nvSpPr>
        <p:spPr>
          <a:xfrm>
            <a:off x="5355964" y="4437717"/>
            <a:ext cx="2949836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pl-PL" b="1" u="sng" dirty="0">
                <a:solidFill>
                  <a:srgbClr val="FDFDFD"/>
                </a:solidFill>
                <a:latin typeface="Akzidenz-Grotesk Bold" panose="020B0604020202020204" charset="-18"/>
              </a:rPr>
              <a:t>Nawet 80% dofinansowania</a:t>
            </a:r>
            <a:endParaRPr lang="pl-PL" dirty="0">
              <a:latin typeface="Akzidenz-Grotesk Bold" panose="020B0604020202020204" charset="-18"/>
            </a:endParaRPr>
          </a:p>
        </p:txBody>
      </p:sp>
      <p:grpSp>
        <p:nvGrpSpPr>
          <p:cNvPr id="20" name="Group 20">
            <a:extLst>
              <a:ext uri="{FF2B5EF4-FFF2-40B4-BE49-F238E27FC236}">
                <a16:creationId xmlns:a16="http://schemas.microsoft.com/office/drawing/2014/main" id="{AA7D7175-D840-C41C-8D33-7F5FF3DA13F2}"/>
              </a:ext>
            </a:extLst>
          </p:cNvPr>
          <p:cNvGrpSpPr/>
          <p:nvPr/>
        </p:nvGrpSpPr>
        <p:grpSpPr>
          <a:xfrm>
            <a:off x="9242819" y="3903054"/>
            <a:ext cx="3719680" cy="1850081"/>
            <a:chOff x="0" y="0"/>
            <a:chExt cx="1200753" cy="597226"/>
          </a:xfrm>
        </p:grpSpPr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AB4B91BE-C2B4-21FA-D24B-C80EE2E488C1}"/>
                </a:ext>
              </a:extLst>
            </p:cNvPr>
            <p:cNvSpPr/>
            <p:nvPr/>
          </p:nvSpPr>
          <p:spPr>
            <a:xfrm>
              <a:off x="0" y="0"/>
              <a:ext cx="1200753" cy="597226"/>
            </a:xfrm>
            <a:custGeom>
              <a:avLst/>
              <a:gdLst/>
              <a:ahLst/>
              <a:cxnLst/>
              <a:rect l="l" t="t" r="r" b="b"/>
              <a:pathLst>
                <a:path w="1200753" h="597226">
                  <a:moveTo>
                    <a:pt x="208134" y="0"/>
                  </a:moveTo>
                  <a:lnTo>
                    <a:pt x="992619" y="0"/>
                  </a:lnTo>
                  <a:cubicBezTo>
                    <a:pt x="1107568" y="0"/>
                    <a:pt x="1200753" y="93185"/>
                    <a:pt x="1200753" y="208134"/>
                  </a:cubicBezTo>
                  <a:lnTo>
                    <a:pt x="1200753" y="389092"/>
                  </a:lnTo>
                  <a:cubicBezTo>
                    <a:pt x="1200753" y="444293"/>
                    <a:pt x="1178825" y="497232"/>
                    <a:pt x="1139792" y="536265"/>
                  </a:cubicBezTo>
                  <a:cubicBezTo>
                    <a:pt x="1100759" y="575298"/>
                    <a:pt x="1047820" y="597226"/>
                    <a:pt x="992619" y="597226"/>
                  </a:cubicBezTo>
                  <a:lnTo>
                    <a:pt x="208134" y="597226"/>
                  </a:lnTo>
                  <a:cubicBezTo>
                    <a:pt x="93185" y="597226"/>
                    <a:pt x="0" y="504041"/>
                    <a:pt x="0" y="389092"/>
                  </a:cubicBezTo>
                  <a:lnTo>
                    <a:pt x="0" y="208134"/>
                  </a:lnTo>
                  <a:cubicBezTo>
                    <a:pt x="0" y="93185"/>
                    <a:pt x="93185" y="0"/>
                    <a:pt x="20813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E0E6">
                    <a:alpha val="100000"/>
                  </a:srgbClr>
                </a:gs>
                <a:gs pos="100000">
                  <a:srgbClr val="004AAD">
                    <a:alpha val="100000"/>
                  </a:srgbClr>
                </a:gs>
              </a:gsLst>
              <a:lin ang="5400000"/>
            </a:gra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pl-PL" dirty="0"/>
            </a:p>
          </p:txBody>
        </p:sp>
        <p:sp>
          <p:nvSpPr>
            <p:cNvPr id="22" name="TextBox 22">
              <a:extLst>
                <a:ext uri="{FF2B5EF4-FFF2-40B4-BE49-F238E27FC236}">
                  <a16:creationId xmlns:a16="http://schemas.microsoft.com/office/drawing/2014/main" id="{BA117CC0-5A94-75EC-27EE-3A67F66188D9}"/>
                </a:ext>
              </a:extLst>
            </p:cNvPr>
            <p:cNvSpPr txBox="1"/>
            <p:nvPr/>
          </p:nvSpPr>
          <p:spPr>
            <a:xfrm>
              <a:off x="0" y="-57150"/>
              <a:ext cx="1200753" cy="6543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640"/>
                </a:lnSpc>
                <a:spcBef>
                  <a:spcPct val="0"/>
                </a:spcBef>
              </a:pPr>
              <a:endParaRPr dirty="0"/>
            </a:p>
          </p:txBody>
        </p:sp>
      </p:grpSp>
      <p:grpSp>
        <p:nvGrpSpPr>
          <p:cNvPr id="23" name="Group 23">
            <a:extLst>
              <a:ext uri="{FF2B5EF4-FFF2-40B4-BE49-F238E27FC236}">
                <a16:creationId xmlns:a16="http://schemas.microsoft.com/office/drawing/2014/main" id="{C9D5253B-A827-2252-8279-C673DB57B911}"/>
              </a:ext>
            </a:extLst>
          </p:cNvPr>
          <p:cNvGrpSpPr/>
          <p:nvPr/>
        </p:nvGrpSpPr>
        <p:grpSpPr>
          <a:xfrm>
            <a:off x="9794297" y="5922261"/>
            <a:ext cx="2350024" cy="2350024"/>
            <a:chOff x="0" y="0"/>
            <a:chExt cx="812800" cy="812800"/>
          </a:xfrm>
        </p:grpSpPr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04720444-2DF3-3A2D-F05F-DD837E3FD7D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6"/>
              <a:stretch>
                <a:fillRect l="-25046" r="-25046"/>
              </a:stretch>
            </a:blipFill>
          </p:spPr>
        </p:sp>
      </p:grpSp>
      <p:grpSp>
        <p:nvGrpSpPr>
          <p:cNvPr id="26" name="Group 26">
            <a:extLst>
              <a:ext uri="{FF2B5EF4-FFF2-40B4-BE49-F238E27FC236}">
                <a16:creationId xmlns:a16="http://schemas.microsoft.com/office/drawing/2014/main" id="{072066AB-3BA9-A9BC-8FC2-6E5AA483281B}"/>
              </a:ext>
            </a:extLst>
          </p:cNvPr>
          <p:cNvGrpSpPr/>
          <p:nvPr/>
        </p:nvGrpSpPr>
        <p:grpSpPr>
          <a:xfrm>
            <a:off x="13400650" y="3903054"/>
            <a:ext cx="3719680" cy="1850081"/>
            <a:chOff x="0" y="0"/>
            <a:chExt cx="1200753" cy="597226"/>
          </a:xfrm>
        </p:grpSpPr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A4EF72A0-3F4E-E815-8CB2-B34E25E1F447}"/>
                </a:ext>
              </a:extLst>
            </p:cNvPr>
            <p:cNvSpPr/>
            <p:nvPr/>
          </p:nvSpPr>
          <p:spPr>
            <a:xfrm>
              <a:off x="0" y="0"/>
              <a:ext cx="1200753" cy="597226"/>
            </a:xfrm>
            <a:custGeom>
              <a:avLst/>
              <a:gdLst/>
              <a:ahLst/>
              <a:cxnLst/>
              <a:rect l="l" t="t" r="r" b="b"/>
              <a:pathLst>
                <a:path w="1200753" h="597226">
                  <a:moveTo>
                    <a:pt x="208134" y="0"/>
                  </a:moveTo>
                  <a:lnTo>
                    <a:pt x="992619" y="0"/>
                  </a:lnTo>
                  <a:cubicBezTo>
                    <a:pt x="1107568" y="0"/>
                    <a:pt x="1200753" y="93185"/>
                    <a:pt x="1200753" y="208134"/>
                  </a:cubicBezTo>
                  <a:lnTo>
                    <a:pt x="1200753" y="389092"/>
                  </a:lnTo>
                  <a:cubicBezTo>
                    <a:pt x="1200753" y="444293"/>
                    <a:pt x="1178825" y="497232"/>
                    <a:pt x="1139792" y="536265"/>
                  </a:cubicBezTo>
                  <a:cubicBezTo>
                    <a:pt x="1100759" y="575298"/>
                    <a:pt x="1047820" y="597226"/>
                    <a:pt x="992619" y="597226"/>
                  </a:cubicBezTo>
                  <a:lnTo>
                    <a:pt x="208134" y="597226"/>
                  </a:lnTo>
                  <a:cubicBezTo>
                    <a:pt x="93185" y="597226"/>
                    <a:pt x="0" y="504041"/>
                    <a:pt x="0" y="389092"/>
                  </a:cubicBezTo>
                  <a:lnTo>
                    <a:pt x="0" y="208134"/>
                  </a:lnTo>
                  <a:cubicBezTo>
                    <a:pt x="0" y="93185"/>
                    <a:pt x="93185" y="0"/>
                    <a:pt x="20813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E0E6">
                    <a:alpha val="100000"/>
                  </a:srgbClr>
                </a:gs>
                <a:gs pos="100000">
                  <a:srgbClr val="004AAD">
                    <a:alpha val="100000"/>
                  </a:srgbClr>
                </a:gs>
              </a:gsLst>
              <a:lin ang="5400000"/>
            </a:gradFill>
            <a:ln cap="rnd">
              <a:noFill/>
              <a:prstDash val="solid"/>
              <a:round/>
            </a:ln>
          </p:spPr>
        </p:sp>
        <p:sp>
          <p:nvSpPr>
            <p:cNvPr id="28" name="TextBox 28">
              <a:extLst>
                <a:ext uri="{FF2B5EF4-FFF2-40B4-BE49-F238E27FC236}">
                  <a16:creationId xmlns:a16="http://schemas.microsoft.com/office/drawing/2014/main" id="{C725A133-8D07-2CE1-3A57-1411E3A6AF3A}"/>
                </a:ext>
              </a:extLst>
            </p:cNvPr>
            <p:cNvSpPr txBox="1"/>
            <p:nvPr/>
          </p:nvSpPr>
          <p:spPr>
            <a:xfrm>
              <a:off x="0" y="-57150"/>
              <a:ext cx="1200753" cy="6543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640"/>
                </a:lnSpc>
                <a:spcBef>
                  <a:spcPct val="0"/>
                </a:spcBef>
              </a:pPr>
              <a:endParaRPr dirty="0"/>
            </a:p>
          </p:txBody>
        </p:sp>
      </p:grpSp>
      <p:grpSp>
        <p:nvGrpSpPr>
          <p:cNvPr id="29" name="Group 29">
            <a:extLst>
              <a:ext uri="{FF2B5EF4-FFF2-40B4-BE49-F238E27FC236}">
                <a16:creationId xmlns:a16="http://schemas.microsoft.com/office/drawing/2014/main" id="{6BD2CB19-5F98-371A-FDB7-6B6E03DC5C57}"/>
              </a:ext>
            </a:extLst>
          </p:cNvPr>
          <p:cNvGrpSpPr/>
          <p:nvPr/>
        </p:nvGrpSpPr>
        <p:grpSpPr>
          <a:xfrm>
            <a:off x="14085478" y="5922261"/>
            <a:ext cx="2350024" cy="2350024"/>
            <a:chOff x="0" y="0"/>
            <a:chExt cx="812800" cy="812800"/>
          </a:xfrm>
        </p:grpSpPr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D5160E4B-0013-A0BA-1EE5-DB4267D841D3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7"/>
              <a:stretch>
                <a:fillRect l="-12231" r="-37862"/>
              </a:stretch>
            </a:blipFill>
          </p:spPr>
        </p:sp>
      </p:grpSp>
      <p:sp>
        <p:nvSpPr>
          <p:cNvPr id="2" name="pole tekstowe 1">
            <a:extLst>
              <a:ext uri="{FF2B5EF4-FFF2-40B4-BE49-F238E27FC236}">
                <a16:creationId xmlns:a16="http://schemas.microsoft.com/office/drawing/2014/main" id="{EDD1B568-6213-3BC5-3D62-DA7F29E948FF}"/>
              </a:ext>
            </a:extLst>
          </p:cNvPr>
          <p:cNvSpPr txBox="1"/>
          <p:nvPr/>
        </p:nvSpPr>
        <p:spPr>
          <a:xfrm>
            <a:off x="9404781" y="4360707"/>
            <a:ext cx="33803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l-PL" b="1" dirty="0">
                <a:solidFill>
                  <a:srgbClr val="FDFDFD"/>
                </a:solidFill>
                <a:latin typeface="Akzidenz-Grotesk Bold" panose="020B0604020202020204" charset="-18"/>
              </a:rPr>
              <a:t>Wsparcia dla jednej firmy może wynieść nawet </a:t>
            </a:r>
            <a:br>
              <a:rPr lang="pl-PL" b="1" dirty="0">
                <a:solidFill>
                  <a:srgbClr val="FDFDFD"/>
                </a:solidFill>
                <a:latin typeface="Akzidenz-Grotesk Bold" panose="020B0604020202020204" charset="-18"/>
              </a:rPr>
            </a:br>
            <a:r>
              <a:rPr lang="pl-PL" b="1" u="sng" dirty="0">
                <a:solidFill>
                  <a:srgbClr val="FDFDFD"/>
                </a:solidFill>
                <a:latin typeface="Akzidenz-Grotesk Bold" panose="020B0604020202020204" charset="-18"/>
              </a:rPr>
              <a:t>48 000 zł</a:t>
            </a:r>
          </a:p>
          <a:p>
            <a:endParaRPr lang="pl-PL" b="1" dirty="0">
              <a:solidFill>
                <a:srgbClr val="FDFDFD"/>
              </a:solidFill>
              <a:latin typeface="Aileron Bold"/>
            </a:endParaRPr>
          </a:p>
          <a:p>
            <a:endParaRPr lang="pl-PL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227A44E5-3246-14C0-21B6-BD2301C34773}"/>
              </a:ext>
            </a:extLst>
          </p:cNvPr>
          <p:cNvSpPr txBox="1"/>
          <p:nvPr/>
        </p:nvSpPr>
        <p:spPr>
          <a:xfrm>
            <a:off x="13862639" y="4453040"/>
            <a:ext cx="2795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rgbClr val="FDFDFD"/>
                </a:solidFill>
                <a:latin typeface="Akzidenz-Grotesk Bold" panose="020B0604020202020204" charset="-18"/>
              </a:rPr>
              <a:t>Dowolna tematyka szkoleń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7C02CA9E-D29C-04A3-CCB6-64B46C508906}"/>
              </a:ext>
            </a:extLst>
          </p:cNvPr>
          <p:cNvSpPr txBox="1"/>
          <p:nvPr/>
        </p:nvSpPr>
        <p:spPr>
          <a:xfrm>
            <a:off x="13258800" y="9640669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bg1">
                    <a:lumMod val="95000"/>
                  </a:schemeClr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https://uslugirozwojowe.parp.gov.pl/uzytkownik/uzytkownik/logowanie</a:t>
            </a:r>
            <a:r>
              <a:rPr lang="pl-PL" dirty="0">
                <a:solidFill>
                  <a:schemeClr val="bg1">
                    <a:lumMod val="9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39059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162934" y="4263157"/>
            <a:ext cx="10141128" cy="1362499"/>
            <a:chOff x="0" y="0"/>
            <a:chExt cx="2879103" cy="35884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879103" cy="358848"/>
            </a:xfrm>
            <a:custGeom>
              <a:avLst/>
              <a:gdLst/>
              <a:ahLst/>
              <a:cxnLst/>
              <a:rect l="l" t="t" r="r" b="b"/>
              <a:pathLst>
                <a:path w="2879103" h="358848">
                  <a:moveTo>
                    <a:pt x="70822" y="0"/>
                  </a:moveTo>
                  <a:lnTo>
                    <a:pt x="2808281" y="0"/>
                  </a:lnTo>
                  <a:cubicBezTo>
                    <a:pt x="2827064" y="0"/>
                    <a:pt x="2845078" y="7462"/>
                    <a:pt x="2858360" y="20743"/>
                  </a:cubicBezTo>
                  <a:cubicBezTo>
                    <a:pt x="2871641" y="34025"/>
                    <a:pt x="2879103" y="52038"/>
                    <a:pt x="2879103" y="70822"/>
                  </a:cubicBezTo>
                  <a:lnTo>
                    <a:pt x="2879103" y="288026"/>
                  </a:lnTo>
                  <a:cubicBezTo>
                    <a:pt x="2879103" y="327140"/>
                    <a:pt x="2847395" y="358848"/>
                    <a:pt x="2808281" y="358848"/>
                  </a:cubicBezTo>
                  <a:lnTo>
                    <a:pt x="70822" y="358848"/>
                  </a:lnTo>
                  <a:cubicBezTo>
                    <a:pt x="52038" y="358848"/>
                    <a:pt x="34025" y="351386"/>
                    <a:pt x="20743" y="338104"/>
                  </a:cubicBezTo>
                  <a:cubicBezTo>
                    <a:pt x="7462" y="324823"/>
                    <a:pt x="0" y="306809"/>
                    <a:pt x="0" y="288026"/>
                  </a:cubicBezTo>
                  <a:lnTo>
                    <a:pt x="0" y="70822"/>
                  </a:lnTo>
                  <a:cubicBezTo>
                    <a:pt x="0" y="52038"/>
                    <a:pt x="7462" y="34025"/>
                    <a:pt x="20743" y="20743"/>
                  </a:cubicBezTo>
                  <a:cubicBezTo>
                    <a:pt x="34025" y="7462"/>
                    <a:pt x="52038" y="0"/>
                    <a:pt x="70822" y="0"/>
                  </a:cubicBezTo>
                  <a:close/>
                </a:path>
              </a:pathLst>
            </a:custGeom>
            <a:solidFill>
              <a:srgbClr val="2D91AB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2879103" cy="4159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640"/>
                </a:lnSpc>
                <a:spcBef>
                  <a:spcPct val="0"/>
                </a:spcBef>
              </a:pPr>
              <a:endParaRPr dirty="0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609681" y="4611322"/>
            <a:ext cx="8115300" cy="4590356"/>
            <a:chOff x="0" y="0"/>
            <a:chExt cx="1257272" cy="71116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57272" cy="711166"/>
            </a:xfrm>
            <a:custGeom>
              <a:avLst/>
              <a:gdLst/>
              <a:ahLst/>
              <a:cxnLst/>
              <a:rect l="l" t="t" r="r" b="b"/>
              <a:pathLst>
                <a:path w="1257272" h="711166">
                  <a:moveTo>
                    <a:pt x="13356" y="0"/>
                  </a:moveTo>
                  <a:lnTo>
                    <a:pt x="1243916" y="0"/>
                  </a:lnTo>
                  <a:cubicBezTo>
                    <a:pt x="1251293" y="0"/>
                    <a:pt x="1257272" y="5980"/>
                    <a:pt x="1257272" y="13356"/>
                  </a:cubicBezTo>
                  <a:lnTo>
                    <a:pt x="1257272" y="697810"/>
                  </a:lnTo>
                  <a:cubicBezTo>
                    <a:pt x="1257272" y="701352"/>
                    <a:pt x="1255865" y="704750"/>
                    <a:pt x="1253360" y="707254"/>
                  </a:cubicBezTo>
                  <a:cubicBezTo>
                    <a:pt x="1250856" y="709759"/>
                    <a:pt x="1247459" y="711166"/>
                    <a:pt x="1243916" y="711166"/>
                  </a:cubicBezTo>
                  <a:lnTo>
                    <a:pt x="13356" y="711166"/>
                  </a:lnTo>
                  <a:cubicBezTo>
                    <a:pt x="9814" y="711166"/>
                    <a:pt x="6417" y="709759"/>
                    <a:pt x="3912" y="707254"/>
                  </a:cubicBezTo>
                  <a:cubicBezTo>
                    <a:pt x="1407" y="704750"/>
                    <a:pt x="0" y="701352"/>
                    <a:pt x="0" y="697810"/>
                  </a:cubicBezTo>
                  <a:lnTo>
                    <a:pt x="0" y="13356"/>
                  </a:lnTo>
                  <a:cubicBezTo>
                    <a:pt x="0" y="9814"/>
                    <a:pt x="1407" y="6417"/>
                    <a:pt x="3912" y="3912"/>
                  </a:cubicBezTo>
                  <a:cubicBezTo>
                    <a:pt x="6417" y="1407"/>
                    <a:pt x="9814" y="0"/>
                    <a:pt x="13356" y="0"/>
                  </a:cubicBezTo>
                  <a:close/>
                </a:path>
              </a:pathLst>
            </a:custGeom>
            <a:blipFill>
              <a:blip r:embed="rId2"/>
              <a:stretch>
                <a:fillRect t="-9003" b="-9003"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1028700" y="914400"/>
            <a:ext cx="6767873" cy="30454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69"/>
              </a:lnSpc>
            </a:pPr>
            <a:r>
              <a:rPr lang="en-US" sz="6499" b="1" dirty="0">
                <a:solidFill>
                  <a:srgbClr val="283C4C"/>
                </a:solidFill>
                <a:latin typeface="Akzidenz-Grotesk Heavy"/>
                <a:ea typeface="Akzidenz-Grotesk Heavy"/>
                <a:cs typeface="Akzidenz-Grotesk Heavy"/>
                <a:sym typeface="Akzidenz-Grotesk Heavy"/>
              </a:rPr>
              <a:t>Kto może wziąć udział w projekcie?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420284" y="4454212"/>
            <a:ext cx="9626428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73"/>
              </a:lnSpc>
            </a:pPr>
            <a:r>
              <a:rPr lang="en-US" sz="2100" dirty="0" err="1">
                <a:solidFill>
                  <a:srgbClr val="FDFDF5"/>
                </a:solidFill>
                <a:latin typeface="Akzidenz-Grotesk Bold" panose="020B0604020202020204" charset="-18"/>
                <a:ea typeface="Aileron"/>
                <a:cs typeface="Aileron"/>
                <a:sym typeface="Aileron"/>
              </a:rPr>
              <a:t>Przedsiębiorstwa</a:t>
            </a:r>
            <a:r>
              <a:rPr lang="en-US" sz="2100" dirty="0">
                <a:solidFill>
                  <a:srgbClr val="FDFDF5"/>
                </a:solidFill>
                <a:latin typeface="Akzidenz-Grotesk Bold" panose="020B0604020202020204" charset="-18"/>
                <a:ea typeface="Aileron"/>
                <a:cs typeface="Aileron"/>
                <a:sym typeface="Aileron"/>
              </a:rPr>
              <a:t> z </a:t>
            </a:r>
            <a:r>
              <a:rPr lang="en-US" sz="2100" dirty="0" err="1">
                <a:solidFill>
                  <a:srgbClr val="FDFDF5"/>
                </a:solidFill>
                <a:latin typeface="Akzidenz-Grotesk Bold" panose="020B0604020202020204" charset="-18"/>
                <a:ea typeface="Aileron"/>
                <a:cs typeface="Aileron"/>
                <a:sym typeface="Aileron"/>
              </a:rPr>
              <a:t>sektora</a:t>
            </a:r>
            <a:r>
              <a:rPr lang="en-US" sz="2100" dirty="0">
                <a:solidFill>
                  <a:srgbClr val="FDFDF5"/>
                </a:solidFill>
                <a:latin typeface="Akzidenz-Grotesk Bold" panose="020B0604020202020204" charset="-18"/>
                <a:ea typeface="Aileron"/>
                <a:cs typeface="Aileron"/>
                <a:sym typeface="Aileron"/>
              </a:rPr>
              <a:t> MŚP z </a:t>
            </a:r>
            <a:r>
              <a:rPr lang="en-US" sz="2100" dirty="0" err="1">
                <a:solidFill>
                  <a:srgbClr val="FDFDF5"/>
                </a:solidFill>
                <a:latin typeface="Akzidenz-Grotesk Bold" panose="020B0604020202020204" charset="-18"/>
                <a:ea typeface="Aileron"/>
                <a:cs typeface="Aileron"/>
                <a:sym typeface="Aileron"/>
              </a:rPr>
              <a:t>siedzibą</a:t>
            </a:r>
            <a:r>
              <a:rPr lang="en-US" sz="2100" dirty="0">
                <a:solidFill>
                  <a:srgbClr val="FDFDF5"/>
                </a:solidFill>
                <a:latin typeface="Akzidenz-Grotesk Bold" panose="020B0604020202020204" charset="-18"/>
                <a:ea typeface="Aileron"/>
                <a:cs typeface="Aileron"/>
                <a:sym typeface="Aileron"/>
              </a:rPr>
              <a:t> w </a:t>
            </a:r>
            <a:r>
              <a:rPr lang="en-US" sz="2100" dirty="0" err="1">
                <a:solidFill>
                  <a:srgbClr val="FDFDF5"/>
                </a:solidFill>
                <a:latin typeface="Akzidenz-Grotesk Bold" panose="020B0604020202020204" charset="-18"/>
                <a:ea typeface="Aileron"/>
                <a:cs typeface="Aileron"/>
                <a:sym typeface="Aileron"/>
              </a:rPr>
              <a:t>województwie</a:t>
            </a:r>
            <a:r>
              <a:rPr lang="en-US" sz="2100" dirty="0">
                <a:solidFill>
                  <a:srgbClr val="FDFDF5"/>
                </a:solidFill>
                <a:latin typeface="Akzidenz-Grotesk Bold" panose="020B0604020202020204" charset="-18"/>
                <a:ea typeface="Aileron"/>
                <a:cs typeface="Aileron"/>
                <a:sym typeface="Aileron"/>
              </a:rPr>
              <a:t> </a:t>
            </a:r>
            <a:r>
              <a:rPr lang="en-US" sz="2100" dirty="0" err="1">
                <a:solidFill>
                  <a:srgbClr val="FDFDF5"/>
                </a:solidFill>
                <a:latin typeface="Akzidenz-Grotesk Bold" panose="020B0604020202020204" charset="-18"/>
                <a:ea typeface="Aileron"/>
                <a:cs typeface="Aileron"/>
                <a:sym typeface="Aileron"/>
              </a:rPr>
              <a:t>warmińsko-mazurskim</a:t>
            </a:r>
            <a:r>
              <a:rPr lang="en-US" sz="2100" dirty="0">
                <a:solidFill>
                  <a:srgbClr val="FDFDF5"/>
                </a:solidFill>
                <a:latin typeface="Akzidenz-Grotesk Bold" panose="020B0604020202020204" charset="-18"/>
                <a:ea typeface="Aileron"/>
                <a:cs typeface="Aileron"/>
                <a:sym typeface="Aileron"/>
              </a:rPr>
              <a:t>, </a:t>
            </a:r>
            <a:r>
              <a:rPr lang="en-US" sz="2100" dirty="0" err="1">
                <a:solidFill>
                  <a:srgbClr val="FDFDF5"/>
                </a:solidFill>
                <a:latin typeface="Akzidenz-Grotesk Bold" panose="020B0604020202020204" charset="-18"/>
                <a:ea typeface="Aileron"/>
                <a:cs typeface="Aileron"/>
                <a:sym typeface="Aileron"/>
              </a:rPr>
              <a:t>prowadzące</a:t>
            </a:r>
            <a:r>
              <a:rPr lang="en-US" sz="2100" dirty="0">
                <a:solidFill>
                  <a:srgbClr val="FDFDF5"/>
                </a:solidFill>
                <a:latin typeface="Akzidenz-Grotesk Bold" panose="020B0604020202020204" charset="-18"/>
                <a:ea typeface="Aileron"/>
                <a:cs typeface="Aileron"/>
                <a:sym typeface="Aileron"/>
              </a:rPr>
              <a:t> tam </a:t>
            </a:r>
            <a:r>
              <a:rPr lang="en-US" sz="2100" dirty="0" err="1">
                <a:solidFill>
                  <a:srgbClr val="FDFDF5"/>
                </a:solidFill>
                <a:latin typeface="Akzidenz-Grotesk Bold" panose="020B0604020202020204" charset="-18"/>
                <a:ea typeface="Aileron"/>
                <a:cs typeface="Aileron"/>
                <a:sym typeface="Aileron"/>
              </a:rPr>
              <a:t>działalność</a:t>
            </a:r>
            <a:r>
              <a:rPr lang="en-US" sz="2100" dirty="0">
                <a:solidFill>
                  <a:srgbClr val="FDFDF5"/>
                </a:solidFill>
                <a:latin typeface="Akzidenz-Grotesk Bold" panose="020B0604020202020204" charset="-18"/>
                <a:ea typeface="Aileron"/>
                <a:cs typeface="Aileron"/>
                <a:sym typeface="Aileron"/>
              </a:rPr>
              <a:t> </a:t>
            </a:r>
            <a:r>
              <a:rPr lang="en-US" sz="2100" dirty="0" err="1">
                <a:solidFill>
                  <a:srgbClr val="FDFDF5"/>
                </a:solidFill>
                <a:latin typeface="Akzidenz-Grotesk Bold" panose="020B0604020202020204" charset="-18"/>
                <a:ea typeface="Aileron"/>
                <a:cs typeface="Aileron"/>
                <a:sym typeface="Aileron"/>
              </a:rPr>
              <a:t>gospodarczą</a:t>
            </a:r>
            <a:r>
              <a:rPr lang="en-US" sz="2100" dirty="0">
                <a:solidFill>
                  <a:srgbClr val="FDFDF5"/>
                </a:solidFill>
                <a:latin typeface="Akzidenz-Grotesk Bold" panose="020B0604020202020204" charset="-18"/>
                <a:ea typeface="Aileron"/>
                <a:cs typeface="Aileron"/>
                <a:sym typeface="Aileron"/>
              </a:rPr>
              <a:t> </a:t>
            </a:r>
            <a:r>
              <a:rPr lang="en-US" sz="2100" dirty="0" err="1">
                <a:solidFill>
                  <a:srgbClr val="FDFDF5"/>
                </a:solidFill>
                <a:latin typeface="Akzidenz-Grotesk Bold" panose="020B0604020202020204" charset="-18"/>
                <a:ea typeface="Aileron"/>
                <a:cs typeface="Aileron"/>
                <a:sym typeface="Aileron"/>
              </a:rPr>
              <a:t>przez</a:t>
            </a:r>
            <a:r>
              <a:rPr lang="en-US" sz="2100" dirty="0">
                <a:solidFill>
                  <a:srgbClr val="FDFDF5"/>
                </a:solidFill>
                <a:latin typeface="Akzidenz-Grotesk Bold" panose="020B0604020202020204" charset="-18"/>
                <a:ea typeface="Aileron"/>
                <a:cs typeface="Aileron"/>
                <a:sym typeface="Aileron"/>
              </a:rPr>
              <a:t> min. 6 </a:t>
            </a:r>
            <a:r>
              <a:rPr lang="en-US" sz="2100" dirty="0" err="1">
                <a:solidFill>
                  <a:srgbClr val="FDFDF5"/>
                </a:solidFill>
                <a:latin typeface="Akzidenz-Grotesk Bold" panose="020B0604020202020204" charset="-18"/>
                <a:ea typeface="Aileron"/>
                <a:cs typeface="Aileron"/>
                <a:sym typeface="Aileron"/>
              </a:rPr>
              <a:t>miesięcy</a:t>
            </a:r>
            <a:r>
              <a:rPr lang="en-US" sz="2100" dirty="0">
                <a:solidFill>
                  <a:srgbClr val="FDFDF5"/>
                </a:solidFill>
                <a:latin typeface="Akzidenz-Grotesk Bold" panose="020B0604020202020204" charset="-18"/>
                <a:ea typeface="Aileron"/>
                <a:cs typeface="Aileron"/>
                <a:sym typeface="Aileron"/>
              </a:rPr>
              <a:t> </a:t>
            </a:r>
            <a:r>
              <a:rPr lang="en-US" sz="2100" dirty="0" err="1">
                <a:solidFill>
                  <a:srgbClr val="FDFDF5"/>
                </a:solidFill>
                <a:latin typeface="Akzidenz-Grotesk Bold" panose="020B0604020202020204" charset="-18"/>
                <a:ea typeface="Aileron"/>
                <a:cs typeface="Aileron"/>
                <a:sym typeface="Aileron"/>
              </a:rPr>
              <a:t>przed</a:t>
            </a:r>
            <a:r>
              <a:rPr lang="en-US" sz="2100" dirty="0">
                <a:solidFill>
                  <a:srgbClr val="FDFDF5"/>
                </a:solidFill>
                <a:latin typeface="Akzidenz-Grotesk Bold" panose="020B0604020202020204" charset="-18"/>
                <a:ea typeface="Aileron"/>
                <a:cs typeface="Aileron"/>
                <a:sym typeface="Aileron"/>
              </a:rPr>
              <a:t> </a:t>
            </a:r>
            <a:r>
              <a:rPr lang="en-US" sz="2100" dirty="0" err="1">
                <a:solidFill>
                  <a:srgbClr val="FDFDF5"/>
                </a:solidFill>
                <a:latin typeface="Akzidenz-Grotesk Bold" panose="020B0604020202020204" charset="-18"/>
                <a:ea typeface="Aileron"/>
                <a:cs typeface="Aileron"/>
                <a:sym typeface="Aileron"/>
              </a:rPr>
              <a:t>wsparciem</a:t>
            </a:r>
            <a:r>
              <a:rPr lang="en-US" sz="2100" dirty="0">
                <a:solidFill>
                  <a:srgbClr val="FDFDF5"/>
                </a:solidFill>
                <a:latin typeface="Akzidenz-Grotesk Bold" panose="020B0604020202020204" charset="-18"/>
                <a:ea typeface="Aileron"/>
                <a:cs typeface="Aileron"/>
                <a:sym typeface="Aileron"/>
              </a:rPr>
              <a:t>. </a:t>
            </a:r>
          </a:p>
          <a:p>
            <a:pPr algn="l">
              <a:lnSpc>
                <a:spcPts val="2373"/>
              </a:lnSpc>
            </a:pPr>
            <a:endParaRPr lang="en-US" sz="2100" dirty="0">
              <a:solidFill>
                <a:srgbClr val="FDFDF5"/>
              </a:solidFill>
              <a:latin typeface="Aileron"/>
              <a:ea typeface="Aileron"/>
              <a:cs typeface="Aileron"/>
              <a:sym typeface="Aileron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11078709" y="501710"/>
            <a:ext cx="3549374" cy="1053981"/>
          </a:xfrm>
          <a:custGeom>
            <a:avLst/>
            <a:gdLst/>
            <a:ahLst/>
            <a:cxnLst/>
            <a:rect l="l" t="t" r="r" b="b"/>
            <a:pathLst>
              <a:path w="3549374" h="1053981">
                <a:moveTo>
                  <a:pt x="0" y="0"/>
                </a:moveTo>
                <a:lnTo>
                  <a:pt x="3549374" y="0"/>
                </a:lnTo>
                <a:lnTo>
                  <a:pt x="3549374" y="1053980"/>
                </a:lnTo>
                <a:lnTo>
                  <a:pt x="0" y="10539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6118615" y="479069"/>
            <a:ext cx="1758863" cy="773900"/>
          </a:xfrm>
          <a:custGeom>
            <a:avLst/>
            <a:gdLst/>
            <a:ahLst/>
            <a:cxnLst/>
            <a:rect l="l" t="t" r="r" b="b"/>
            <a:pathLst>
              <a:path w="1758863" h="773900">
                <a:moveTo>
                  <a:pt x="0" y="0"/>
                </a:moveTo>
                <a:lnTo>
                  <a:pt x="1758863" y="0"/>
                </a:lnTo>
                <a:lnTo>
                  <a:pt x="1758863" y="773900"/>
                </a:lnTo>
                <a:lnTo>
                  <a:pt x="0" y="7739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8166100" y="6202961"/>
            <a:ext cx="9995095" cy="1121835"/>
            <a:chOff x="0" y="0"/>
            <a:chExt cx="2879103" cy="29546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879103" cy="295463"/>
            </a:xfrm>
            <a:custGeom>
              <a:avLst/>
              <a:gdLst/>
              <a:ahLst/>
              <a:cxnLst/>
              <a:rect l="l" t="t" r="r" b="b"/>
              <a:pathLst>
                <a:path w="2879103" h="295463">
                  <a:moveTo>
                    <a:pt x="70822" y="0"/>
                  </a:moveTo>
                  <a:lnTo>
                    <a:pt x="2808281" y="0"/>
                  </a:lnTo>
                  <a:cubicBezTo>
                    <a:pt x="2827064" y="0"/>
                    <a:pt x="2845078" y="7462"/>
                    <a:pt x="2858360" y="20743"/>
                  </a:cubicBezTo>
                  <a:cubicBezTo>
                    <a:pt x="2871641" y="34025"/>
                    <a:pt x="2879103" y="52038"/>
                    <a:pt x="2879103" y="70822"/>
                  </a:cubicBezTo>
                  <a:lnTo>
                    <a:pt x="2879103" y="224641"/>
                  </a:lnTo>
                  <a:cubicBezTo>
                    <a:pt x="2879103" y="243424"/>
                    <a:pt x="2871641" y="261438"/>
                    <a:pt x="2858360" y="274719"/>
                  </a:cubicBezTo>
                  <a:cubicBezTo>
                    <a:pt x="2845078" y="288001"/>
                    <a:pt x="2827064" y="295463"/>
                    <a:pt x="2808281" y="295463"/>
                  </a:cubicBezTo>
                  <a:lnTo>
                    <a:pt x="70822" y="295463"/>
                  </a:lnTo>
                  <a:cubicBezTo>
                    <a:pt x="52038" y="295463"/>
                    <a:pt x="34025" y="288001"/>
                    <a:pt x="20743" y="274719"/>
                  </a:cubicBezTo>
                  <a:cubicBezTo>
                    <a:pt x="7462" y="261438"/>
                    <a:pt x="0" y="243424"/>
                    <a:pt x="0" y="224641"/>
                  </a:cubicBezTo>
                  <a:lnTo>
                    <a:pt x="0" y="70822"/>
                  </a:lnTo>
                  <a:cubicBezTo>
                    <a:pt x="0" y="52038"/>
                    <a:pt x="7462" y="34025"/>
                    <a:pt x="20743" y="20743"/>
                  </a:cubicBezTo>
                  <a:cubicBezTo>
                    <a:pt x="34025" y="7462"/>
                    <a:pt x="52038" y="0"/>
                    <a:pt x="70822" y="0"/>
                  </a:cubicBezTo>
                  <a:close/>
                </a:path>
              </a:pathLst>
            </a:custGeom>
            <a:solidFill>
              <a:srgbClr val="D6E0EB"/>
            </a:solidFill>
            <a:ln cap="rnd">
              <a:noFill/>
              <a:prstDash val="solid"/>
              <a:round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57150"/>
              <a:ext cx="2879103" cy="3526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640"/>
                </a:lnSpc>
                <a:spcBef>
                  <a:spcPct val="0"/>
                </a:spcBef>
              </a:pPr>
              <a:endParaRPr dirty="0"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8420284" y="6383167"/>
            <a:ext cx="9626428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73"/>
              </a:lnSpc>
            </a:pPr>
            <a:r>
              <a:rPr lang="en-US" sz="2100" dirty="0">
                <a:solidFill>
                  <a:srgbClr val="58595B"/>
                </a:solidFill>
                <a:latin typeface="Akzidenz-Grotesk Bold" panose="020B0604020202020204" charset="-18"/>
                <a:ea typeface="Aileron"/>
                <a:cs typeface="Aileron"/>
                <a:sym typeface="Aileron"/>
              </a:rPr>
              <a:t>Pracownicy MŚP zatrudnieni na podstawie umowy o pracę przez min. 3 miesiące u </a:t>
            </a:r>
            <a:r>
              <a:rPr lang="en-US" sz="2100" dirty="0" err="1">
                <a:solidFill>
                  <a:srgbClr val="58595B"/>
                </a:solidFill>
                <a:latin typeface="Akzidenz-Grotesk Bold" panose="020B0604020202020204" charset="-18"/>
                <a:sym typeface="Aileron"/>
              </a:rPr>
              <a:t>jednego</a:t>
            </a:r>
            <a:r>
              <a:rPr lang="en-US" sz="2100" dirty="0">
                <a:solidFill>
                  <a:srgbClr val="58595B"/>
                </a:solidFill>
                <a:latin typeface="Akzidenz-Grotesk Bold" panose="020B0604020202020204" charset="-18"/>
                <a:sym typeface="Aileron"/>
              </a:rPr>
              <a:t> </a:t>
            </a:r>
            <a:r>
              <a:rPr lang="en-US" sz="2100" dirty="0" err="1">
                <a:solidFill>
                  <a:srgbClr val="58595B"/>
                </a:solidFill>
                <a:latin typeface="Akzidenz-Grotesk Bold" panose="020B0604020202020204" charset="-18"/>
                <a:sym typeface="Aileron"/>
              </a:rPr>
              <a:t>pracodawcy</a:t>
            </a:r>
            <a:r>
              <a:rPr lang="en-US" sz="2100" dirty="0">
                <a:solidFill>
                  <a:srgbClr val="58595B"/>
                </a:solidFill>
                <a:latin typeface="Akzidenz-Grotesk Bold" panose="020B0604020202020204" charset="-18"/>
                <a:sym typeface="Aileron"/>
              </a:rPr>
              <a:t>. </a:t>
            </a:r>
          </a:p>
          <a:p>
            <a:pPr algn="l">
              <a:lnSpc>
                <a:spcPts val="2373"/>
              </a:lnSpc>
            </a:pPr>
            <a:endParaRPr lang="en-US" sz="2100" dirty="0">
              <a:solidFill>
                <a:srgbClr val="58595B"/>
              </a:solidFill>
              <a:latin typeface="Aileron"/>
              <a:ea typeface="Aileron"/>
              <a:cs typeface="Aileron"/>
              <a:sym typeface="Aileron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8020067" y="5265342"/>
            <a:ext cx="10931594" cy="1338826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marL="0" lvl="0" indent="0" algn="ctr">
              <a:lnSpc>
                <a:spcPts val="3640"/>
              </a:lnSpc>
              <a:spcBef>
                <a:spcPct val="0"/>
              </a:spcBef>
            </a:pPr>
            <a:endParaRPr dirty="0"/>
          </a:p>
        </p:txBody>
      </p:sp>
      <p:grpSp>
        <p:nvGrpSpPr>
          <p:cNvPr id="23" name="Group 23"/>
          <p:cNvGrpSpPr/>
          <p:nvPr/>
        </p:nvGrpSpPr>
        <p:grpSpPr>
          <a:xfrm>
            <a:off x="8153400" y="8045426"/>
            <a:ext cx="10007795" cy="1121835"/>
            <a:chOff x="0" y="0"/>
            <a:chExt cx="2879103" cy="295463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2879103" cy="295463"/>
            </a:xfrm>
            <a:custGeom>
              <a:avLst/>
              <a:gdLst/>
              <a:ahLst/>
              <a:cxnLst/>
              <a:rect l="l" t="t" r="r" b="b"/>
              <a:pathLst>
                <a:path w="2879103" h="295463">
                  <a:moveTo>
                    <a:pt x="70822" y="0"/>
                  </a:moveTo>
                  <a:lnTo>
                    <a:pt x="2808281" y="0"/>
                  </a:lnTo>
                  <a:cubicBezTo>
                    <a:pt x="2827064" y="0"/>
                    <a:pt x="2845078" y="7462"/>
                    <a:pt x="2858360" y="20743"/>
                  </a:cubicBezTo>
                  <a:cubicBezTo>
                    <a:pt x="2871641" y="34025"/>
                    <a:pt x="2879103" y="52038"/>
                    <a:pt x="2879103" y="70822"/>
                  </a:cubicBezTo>
                  <a:lnTo>
                    <a:pt x="2879103" y="224641"/>
                  </a:lnTo>
                  <a:cubicBezTo>
                    <a:pt x="2879103" y="243424"/>
                    <a:pt x="2871641" y="261438"/>
                    <a:pt x="2858360" y="274719"/>
                  </a:cubicBezTo>
                  <a:cubicBezTo>
                    <a:pt x="2845078" y="288001"/>
                    <a:pt x="2827064" y="295463"/>
                    <a:pt x="2808281" y="295463"/>
                  </a:cubicBezTo>
                  <a:lnTo>
                    <a:pt x="70822" y="295463"/>
                  </a:lnTo>
                  <a:cubicBezTo>
                    <a:pt x="52038" y="295463"/>
                    <a:pt x="34025" y="288001"/>
                    <a:pt x="20743" y="274719"/>
                  </a:cubicBezTo>
                  <a:cubicBezTo>
                    <a:pt x="7462" y="261438"/>
                    <a:pt x="0" y="243424"/>
                    <a:pt x="0" y="224641"/>
                  </a:cubicBezTo>
                  <a:lnTo>
                    <a:pt x="0" y="70822"/>
                  </a:lnTo>
                  <a:cubicBezTo>
                    <a:pt x="0" y="52038"/>
                    <a:pt x="7462" y="34025"/>
                    <a:pt x="20743" y="20743"/>
                  </a:cubicBezTo>
                  <a:cubicBezTo>
                    <a:pt x="34025" y="7462"/>
                    <a:pt x="52038" y="0"/>
                    <a:pt x="70822" y="0"/>
                  </a:cubicBezTo>
                  <a:close/>
                </a:path>
              </a:pathLst>
            </a:custGeom>
            <a:solidFill>
              <a:srgbClr val="2D91AB"/>
            </a:solidFill>
            <a:ln cap="rnd">
              <a:noFill/>
              <a:prstDash val="solid"/>
              <a:round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0" y="-57150"/>
              <a:ext cx="2879103" cy="3526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640"/>
                </a:lnSpc>
                <a:spcBef>
                  <a:spcPct val="0"/>
                </a:spcBef>
              </a:pPr>
              <a:endParaRPr dirty="0"/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8534767" y="8352917"/>
            <a:ext cx="9626428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73"/>
              </a:lnSpc>
            </a:pPr>
            <a:endParaRPr lang="en-US" sz="2100" dirty="0">
              <a:solidFill>
                <a:srgbClr val="FDFDF5"/>
              </a:solidFill>
              <a:latin typeface="Aileron"/>
              <a:ea typeface="Aileron"/>
              <a:cs typeface="Aileron"/>
              <a:sym typeface="Aileron"/>
            </a:endParaRPr>
          </a:p>
        </p:txBody>
      </p:sp>
      <p:sp>
        <p:nvSpPr>
          <p:cNvPr id="27" name="pole tekstowe 26">
            <a:extLst>
              <a:ext uri="{FF2B5EF4-FFF2-40B4-BE49-F238E27FC236}">
                <a16:creationId xmlns:a16="http://schemas.microsoft.com/office/drawing/2014/main" id="{F734404E-D58C-C511-BBB1-F0705D4FC3CB}"/>
              </a:ext>
            </a:extLst>
          </p:cNvPr>
          <p:cNvSpPr txBox="1"/>
          <p:nvPr/>
        </p:nvSpPr>
        <p:spPr>
          <a:xfrm>
            <a:off x="8410568" y="8216793"/>
            <a:ext cx="962642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73"/>
              </a:lnSpc>
            </a:pPr>
            <a:r>
              <a:rPr lang="en-US" sz="2100" dirty="0">
                <a:solidFill>
                  <a:srgbClr val="FDFDF5"/>
                </a:solidFill>
                <a:latin typeface="Akzidenz-Grotesk Bold" panose="020B0604020202020204" charset="-18"/>
                <a:sym typeface="Aileron"/>
              </a:rPr>
              <a:t>Przedsiębiorstwa, które nie są w trudnej sytuacji finansowej np. mają straty niewynikające z inwestycji.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94671" y="4087922"/>
            <a:ext cx="8749328" cy="809328"/>
            <a:chOff x="0" y="0"/>
            <a:chExt cx="2304350" cy="21315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04350" cy="213156"/>
            </a:xfrm>
            <a:custGeom>
              <a:avLst/>
              <a:gdLst/>
              <a:ahLst/>
              <a:cxnLst/>
              <a:rect l="l" t="t" r="r" b="b"/>
              <a:pathLst>
                <a:path w="2304350" h="213156">
                  <a:moveTo>
                    <a:pt x="88486" y="0"/>
                  </a:moveTo>
                  <a:lnTo>
                    <a:pt x="2215864" y="0"/>
                  </a:lnTo>
                  <a:cubicBezTo>
                    <a:pt x="2239332" y="0"/>
                    <a:pt x="2261839" y="9323"/>
                    <a:pt x="2278433" y="25917"/>
                  </a:cubicBezTo>
                  <a:cubicBezTo>
                    <a:pt x="2295027" y="42511"/>
                    <a:pt x="2304350" y="65018"/>
                    <a:pt x="2304350" y="88486"/>
                  </a:cubicBezTo>
                  <a:lnTo>
                    <a:pt x="2304350" y="124671"/>
                  </a:lnTo>
                  <a:cubicBezTo>
                    <a:pt x="2304350" y="173540"/>
                    <a:pt x="2264733" y="213156"/>
                    <a:pt x="2215864" y="213156"/>
                  </a:cubicBezTo>
                  <a:lnTo>
                    <a:pt x="88486" y="213156"/>
                  </a:lnTo>
                  <a:cubicBezTo>
                    <a:pt x="39616" y="213156"/>
                    <a:pt x="0" y="173540"/>
                    <a:pt x="0" y="124671"/>
                  </a:cubicBezTo>
                  <a:lnTo>
                    <a:pt x="0" y="88486"/>
                  </a:lnTo>
                  <a:cubicBezTo>
                    <a:pt x="0" y="39616"/>
                    <a:pt x="39616" y="0"/>
                    <a:pt x="88486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E0E6">
                    <a:alpha val="100000"/>
                  </a:srgbClr>
                </a:gs>
                <a:gs pos="100000">
                  <a:srgbClr val="004AAD">
                    <a:alpha val="100000"/>
                  </a:srgbClr>
                </a:gs>
              </a:gsLst>
              <a:lin ang="5400000"/>
            </a:gradFill>
            <a:ln cap="rnd">
              <a:noFill/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2304350" cy="2703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640"/>
                </a:lnSpc>
                <a:spcBef>
                  <a:spcPct val="0"/>
                </a:spcBef>
              </a:pPr>
              <a:endParaRPr dirty="0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94671" y="7822096"/>
            <a:ext cx="8749328" cy="2001913"/>
            <a:chOff x="0" y="0"/>
            <a:chExt cx="2304350" cy="21315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304350" cy="213156"/>
            </a:xfrm>
            <a:custGeom>
              <a:avLst/>
              <a:gdLst/>
              <a:ahLst/>
              <a:cxnLst/>
              <a:rect l="l" t="t" r="r" b="b"/>
              <a:pathLst>
                <a:path w="2304350" h="213156">
                  <a:moveTo>
                    <a:pt x="88486" y="0"/>
                  </a:moveTo>
                  <a:lnTo>
                    <a:pt x="2215864" y="0"/>
                  </a:lnTo>
                  <a:cubicBezTo>
                    <a:pt x="2239332" y="0"/>
                    <a:pt x="2261839" y="9323"/>
                    <a:pt x="2278433" y="25917"/>
                  </a:cubicBezTo>
                  <a:cubicBezTo>
                    <a:pt x="2295027" y="42511"/>
                    <a:pt x="2304350" y="65018"/>
                    <a:pt x="2304350" y="88486"/>
                  </a:cubicBezTo>
                  <a:lnTo>
                    <a:pt x="2304350" y="124671"/>
                  </a:lnTo>
                  <a:cubicBezTo>
                    <a:pt x="2304350" y="173540"/>
                    <a:pt x="2264733" y="213156"/>
                    <a:pt x="2215864" y="213156"/>
                  </a:cubicBezTo>
                  <a:lnTo>
                    <a:pt x="88486" y="213156"/>
                  </a:lnTo>
                  <a:cubicBezTo>
                    <a:pt x="39616" y="213156"/>
                    <a:pt x="0" y="173540"/>
                    <a:pt x="0" y="124671"/>
                  </a:cubicBezTo>
                  <a:lnTo>
                    <a:pt x="0" y="88486"/>
                  </a:lnTo>
                  <a:cubicBezTo>
                    <a:pt x="0" y="39616"/>
                    <a:pt x="39616" y="0"/>
                    <a:pt x="88486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E0E6">
                    <a:alpha val="100000"/>
                  </a:srgbClr>
                </a:gs>
                <a:gs pos="100000">
                  <a:srgbClr val="004AAD">
                    <a:alpha val="100000"/>
                  </a:srgbClr>
                </a:gs>
              </a:gsLst>
              <a:lin ang="5400000"/>
            </a:gradFill>
            <a:ln cap="rnd">
              <a:noFill/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2304350" cy="2703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640"/>
                </a:lnSpc>
                <a:spcBef>
                  <a:spcPct val="0"/>
                </a:spcBef>
              </a:pPr>
              <a:endParaRPr dirty="0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07371" y="5243015"/>
            <a:ext cx="8749328" cy="809328"/>
            <a:chOff x="0" y="0"/>
            <a:chExt cx="2304350" cy="21315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304350" cy="213156"/>
            </a:xfrm>
            <a:custGeom>
              <a:avLst/>
              <a:gdLst/>
              <a:ahLst/>
              <a:cxnLst/>
              <a:rect l="l" t="t" r="r" b="b"/>
              <a:pathLst>
                <a:path w="2304350" h="213156">
                  <a:moveTo>
                    <a:pt x="88486" y="0"/>
                  </a:moveTo>
                  <a:lnTo>
                    <a:pt x="2215864" y="0"/>
                  </a:lnTo>
                  <a:cubicBezTo>
                    <a:pt x="2239332" y="0"/>
                    <a:pt x="2261839" y="9323"/>
                    <a:pt x="2278433" y="25917"/>
                  </a:cubicBezTo>
                  <a:cubicBezTo>
                    <a:pt x="2295027" y="42511"/>
                    <a:pt x="2304350" y="65018"/>
                    <a:pt x="2304350" y="88486"/>
                  </a:cubicBezTo>
                  <a:lnTo>
                    <a:pt x="2304350" y="124671"/>
                  </a:lnTo>
                  <a:cubicBezTo>
                    <a:pt x="2304350" y="173540"/>
                    <a:pt x="2264733" y="213156"/>
                    <a:pt x="2215864" y="213156"/>
                  </a:cubicBezTo>
                  <a:lnTo>
                    <a:pt x="88486" y="213156"/>
                  </a:lnTo>
                  <a:cubicBezTo>
                    <a:pt x="39616" y="213156"/>
                    <a:pt x="0" y="173540"/>
                    <a:pt x="0" y="124671"/>
                  </a:cubicBezTo>
                  <a:lnTo>
                    <a:pt x="0" y="88486"/>
                  </a:lnTo>
                  <a:cubicBezTo>
                    <a:pt x="0" y="39616"/>
                    <a:pt x="39616" y="0"/>
                    <a:pt x="88486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E0E6">
                    <a:alpha val="100000"/>
                  </a:srgbClr>
                </a:gs>
                <a:gs pos="100000">
                  <a:srgbClr val="004AAD">
                    <a:alpha val="100000"/>
                  </a:srgbClr>
                </a:gs>
              </a:gsLst>
              <a:lin ang="5400000"/>
            </a:gradFill>
            <a:ln cap="rnd">
              <a:noFill/>
              <a:prstDash val="solid"/>
              <a:round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57150"/>
              <a:ext cx="2304350" cy="2703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640"/>
                </a:lnSpc>
                <a:spcBef>
                  <a:spcPct val="0"/>
                </a:spcBef>
              </a:pPr>
              <a:endParaRPr dirty="0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9540847" y="3951308"/>
            <a:ext cx="7718453" cy="5306992"/>
            <a:chOff x="0" y="0"/>
            <a:chExt cx="1195790" cy="822192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195790" cy="822192"/>
            </a:xfrm>
            <a:custGeom>
              <a:avLst/>
              <a:gdLst/>
              <a:ahLst/>
              <a:cxnLst/>
              <a:rect l="l" t="t" r="r" b="b"/>
              <a:pathLst>
                <a:path w="1195790" h="822192">
                  <a:moveTo>
                    <a:pt x="14043" y="0"/>
                  </a:moveTo>
                  <a:lnTo>
                    <a:pt x="1181748" y="0"/>
                  </a:lnTo>
                  <a:cubicBezTo>
                    <a:pt x="1189503" y="0"/>
                    <a:pt x="1195790" y="6287"/>
                    <a:pt x="1195790" y="14043"/>
                  </a:cubicBezTo>
                  <a:lnTo>
                    <a:pt x="1195790" y="808149"/>
                  </a:lnTo>
                  <a:cubicBezTo>
                    <a:pt x="1195790" y="815905"/>
                    <a:pt x="1189503" y="822192"/>
                    <a:pt x="1181748" y="822192"/>
                  </a:cubicBezTo>
                  <a:lnTo>
                    <a:pt x="14043" y="822192"/>
                  </a:lnTo>
                  <a:cubicBezTo>
                    <a:pt x="6287" y="822192"/>
                    <a:pt x="0" y="815905"/>
                    <a:pt x="0" y="808149"/>
                  </a:cubicBezTo>
                  <a:lnTo>
                    <a:pt x="0" y="14043"/>
                  </a:lnTo>
                  <a:cubicBezTo>
                    <a:pt x="0" y="6287"/>
                    <a:pt x="6287" y="0"/>
                    <a:pt x="14043" y="0"/>
                  </a:cubicBezTo>
                  <a:close/>
                </a:path>
              </a:pathLst>
            </a:custGeom>
            <a:blipFill>
              <a:blip r:embed="rId2"/>
              <a:stretch>
                <a:fillRect l="-1600" r="-1600"/>
              </a:stretch>
            </a:blipFill>
          </p:spPr>
        </p:sp>
      </p:grpSp>
      <p:sp>
        <p:nvSpPr>
          <p:cNvPr id="13" name="TextBox 13"/>
          <p:cNvSpPr txBox="1"/>
          <p:nvPr/>
        </p:nvSpPr>
        <p:spPr>
          <a:xfrm>
            <a:off x="8878528" y="942975"/>
            <a:ext cx="8380772" cy="27258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5192"/>
              </a:lnSpc>
            </a:pPr>
            <a:r>
              <a:rPr lang="en-US" sz="4400" b="1" dirty="0" err="1">
                <a:solidFill>
                  <a:srgbClr val="283C4C"/>
                </a:solidFill>
                <a:latin typeface="Akzidenz-Grotesk Heavy"/>
                <a:ea typeface="Akzidenz-Grotesk Heavy"/>
                <a:cs typeface="Akzidenz-Grotesk Heavy"/>
                <a:sym typeface="Akzidenz-Grotesk Heavy"/>
              </a:rPr>
              <a:t>Wystarczy</a:t>
            </a:r>
            <a:r>
              <a:rPr lang="en-US" sz="4400" b="1" dirty="0">
                <a:solidFill>
                  <a:srgbClr val="283C4C"/>
                </a:solidFill>
                <a:latin typeface="Akzidenz-Grotesk Heavy"/>
                <a:ea typeface="Akzidenz-Grotesk Heavy"/>
                <a:cs typeface="Akzidenz-Grotesk Heavy"/>
                <a:sym typeface="Akzidenz-Grotesk Heavy"/>
              </a:rPr>
              <a:t> </a:t>
            </a:r>
            <a:r>
              <a:rPr lang="en-US" sz="4400" b="1" dirty="0" err="1">
                <a:solidFill>
                  <a:srgbClr val="283C4C"/>
                </a:solidFill>
                <a:latin typeface="Akzidenz-Grotesk Heavy"/>
                <a:ea typeface="Akzidenz-Grotesk Heavy"/>
                <a:cs typeface="Akzidenz-Grotesk Heavy"/>
                <a:sym typeface="Akzidenz-Grotesk Heavy"/>
              </a:rPr>
              <a:t>spełnić</a:t>
            </a:r>
            <a:r>
              <a:rPr lang="pl-PL" sz="4400" b="1" dirty="0">
                <a:solidFill>
                  <a:srgbClr val="283C4C"/>
                </a:solidFill>
                <a:latin typeface="Akzidenz-Grotesk Heavy"/>
                <a:ea typeface="Akzidenz-Grotesk Heavy"/>
                <a:cs typeface="Akzidenz-Grotesk Heavy"/>
                <a:sym typeface="Akzidenz-Grotesk Heavy"/>
              </a:rPr>
              <a:t> </a:t>
            </a:r>
            <a:r>
              <a:rPr lang="pl-PL" sz="4400" b="1" dirty="0">
                <a:solidFill>
                  <a:srgbClr val="0060AF"/>
                </a:solidFill>
                <a:latin typeface="Akzidenz-Grotesk Heavy"/>
                <a:sym typeface="Akzidenz-Grotesk Heavy"/>
              </a:rPr>
              <a:t>tylko </a:t>
            </a:r>
            <a:r>
              <a:rPr lang="en-US" sz="4400" b="1" dirty="0">
                <a:solidFill>
                  <a:srgbClr val="0060AF"/>
                </a:solidFill>
                <a:latin typeface="Akzidenz-Grotesk Heavy"/>
                <a:sym typeface="Akzidenz-Grotesk Heavy"/>
              </a:rPr>
              <a:t>1</a:t>
            </a:r>
            <a:endParaRPr lang="pl-PL" sz="4400" b="1" dirty="0">
              <a:solidFill>
                <a:srgbClr val="0060AF"/>
              </a:solidFill>
              <a:latin typeface="Akzidenz-Grotesk Heavy"/>
              <a:sym typeface="Akzidenz-Grotesk Heavy"/>
            </a:endParaRPr>
          </a:p>
          <a:p>
            <a:pPr algn="r">
              <a:lnSpc>
                <a:spcPts val="5192"/>
              </a:lnSpc>
            </a:pPr>
            <a:r>
              <a:rPr lang="en-US" sz="4400" b="1" dirty="0">
                <a:solidFill>
                  <a:srgbClr val="283C4C"/>
                </a:solidFill>
                <a:latin typeface="Akzidenz-Grotesk Heavy"/>
                <a:ea typeface="Akzidenz-Grotesk Heavy"/>
                <a:cs typeface="Akzidenz-Grotesk Heavy"/>
                <a:sym typeface="Akzidenz-Grotesk Heavy"/>
              </a:rPr>
              <a:t>z poniższych warunków, by otrzymać </a:t>
            </a:r>
            <a:r>
              <a:rPr lang="en-US" sz="4400" b="1" dirty="0">
                <a:solidFill>
                  <a:srgbClr val="0060AF"/>
                </a:solidFill>
                <a:latin typeface="Akzidenz-Grotesk Heavy"/>
                <a:ea typeface="Akzidenz-Grotesk Heavy"/>
                <a:cs typeface="Akzidenz-Grotesk Heavy"/>
                <a:sym typeface="Akzidenz-Grotesk Heavy"/>
              </a:rPr>
              <a:t>80% dofinansowania </a:t>
            </a:r>
            <a:r>
              <a:rPr lang="en-US" sz="4400" b="1" dirty="0">
                <a:solidFill>
                  <a:srgbClr val="283C4C"/>
                </a:solidFill>
                <a:latin typeface="Akzidenz-Grotesk Heavy"/>
                <a:ea typeface="Akzidenz-Grotesk Heavy"/>
                <a:cs typeface="Akzidenz-Grotesk Heavy"/>
                <a:sym typeface="Akzidenz-Grotesk Heavy"/>
              </a:rPr>
              <a:t> </a:t>
            </a:r>
          </a:p>
        </p:txBody>
      </p:sp>
      <p:sp>
        <p:nvSpPr>
          <p:cNvPr id="14" name="Freeform 14"/>
          <p:cNvSpPr/>
          <p:nvPr/>
        </p:nvSpPr>
        <p:spPr>
          <a:xfrm>
            <a:off x="1238779" y="2085340"/>
            <a:ext cx="4518700" cy="1341820"/>
          </a:xfrm>
          <a:custGeom>
            <a:avLst/>
            <a:gdLst/>
            <a:ahLst/>
            <a:cxnLst/>
            <a:rect l="l" t="t" r="r" b="b"/>
            <a:pathLst>
              <a:path w="4518700" h="1341820">
                <a:moveTo>
                  <a:pt x="0" y="0"/>
                </a:moveTo>
                <a:lnTo>
                  <a:pt x="4518699" y="0"/>
                </a:lnTo>
                <a:lnTo>
                  <a:pt x="4518699" y="1341820"/>
                </a:lnTo>
                <a:lnTo>
                  <a:pt x="0" y="134182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5" name="Freeform 15"/>
          <p:cNvSpPr/>
          <p:nvPr/>
        </p:nvSpPr>
        <p:spPr>
          <a:xfrm>
            <a:off x="6416392" y="1174114"/>
            <a:ext cx="2253046" cy="2253046"/>
          </a:xfrm>
          <a:custGeom>
            <a:avLst/>
            <a:gdLst/>
            <a:ahLst/>
            <a:cxnLst/>
            <a:rect l="l" t="t" r="r" b="b"/>
            <a:pathLst>
              <a:path w="2253046" h="2253046">
                <a:moveTo>
                  <a:pt x="0" y="0"/>
                </a:moveTo>
                <a:lnTo>
                  <a:pt x="2253046" y="0"/>
                </a:lnTo>
                <a:lnTo>
                  <a:pt x="2253046" y="2253046"/>
                </a:lnTo>
                <a:lnTo>
                  <a:pt x="0" y="225304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678895" y="4304568"/>
            <a:ext cx="7089381" cy="3067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dirty="0">
                <a:solidFill>
                  <a:srgbClr val="FFFFFF"/>
                </a:solidFill>
                <a:latin typeface="Akzidenz-Grotesk Bold" panose="020B0604020202020204" charset="-18"/>
                <a:ea typeface="Aileron"/>
                <a:cs typeface="Aileron"/>
                <a:sym typeface="Aileron"/>
              </a:rPr>
              <a:t>Być mikro lub małym przedsiębiorstwem.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84991" y="7874779"/>
            <a:ext cx="8537121" cy="18965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2520"/>
              </a:lnSpc>
              <a:spcBef>
                <a:spcPct val="0"/>
              </a:spcBef>
            </a:pPr>
            <a:r>
              <a:rPr lang="en-US" sz="1800" u="none" strike="noStrike" dirty="0">
                <a:solidFill>
                  <a:srgbClr val="FDFDFD"/>
                </a:solidFill>
                <a:latin typeface="Akzidenz-Grotesk Bold" panose="020B0604020202020204" charset="-18"/>
                <a:ea typeface="Aileron"/>
                <a:cs typeface="Aileron"/>
                <a:sym typeface="Aileron"/>
              </a:rPr>
              <a:t>Prowadzić działalność przyczyniającą się do rozwoju Inteligentnych specjalizacji województwa </a:t>
            </a:r>
            <a:r>
              <a:rPr lang="en-US" sz="1800" u="none" strike="noStrike" dirty="0" err="1">
                <a:solidFill>
                  <a:srgbClr val="FDFDFD"/>
                </a:solidFill>
                <a:latin typeface="Akzidenz-Grotesk Bold" panose="020B0604020202020204" charset="-18"/>
                <a:ea typeface="Aileron"/>
                <a:cs typeface="Aileron"/>
                <a:sym typeface="Aileron"/>
              </a:rPr>
              <a:t>warmińsko</a:t>
            </a:r>
            <a:r>
              <a:rPr lang="en-US" sz="1800" u="none" strike="noStrike" dirty="0">
                <a:solidFill>
                  <a:srgbClr val="FDFDFD"/>
                </a:solidFill>
                <a:latin typeface="Akzidenz-Grotesk Bold" panose="020B0604020202020204" charset="-18"/>
                <a:ea typeface="Aileron"/>
                <a:cs typeface="Aileron"/>
                <a:sym typeface="Aileron"/>
              </a:rPr>
              <a:t> – </a:t>
            </a:r>
            <a:r>
              <a:rPr lang="en-US" sz="1800" u="none" strike="noStrike" dirty="0" err="1">
                <a:solidFill>
                  <a:srgbClr val="FDFDFD"/>
                </a:solidFill>
                <a:latin typeface="Akzidenz-Grotesk Bold" panose="020B0604020202020204" charset="-18"/>
                <a:ea typeface="Aileron"/>
                <a:cs typeface="Aileron"/>
                <a:sym typeface="Aileron"/>
              </a:rPr>
              <a:t>mazurskiego</a:t>
            </a:r>
            <a:r>
              <a:rPr lang="pl-PL" dirty="0">
                <a:solidFill>
                  <a:srgbClr val="FDFDFD"/>
                </a:solidFill>
                <a:latin typeface="Akzidenz-Grotesk Bold" panose="020B0604020202020204" charset="-18"/>
                <a:ea typeface="Aileron"/>
                <a:cs typeface="Aileron"/>
                <a:sym typeface="Aileron"/>
              </a:rPr>
              <a:t>.</a:t>
            </a:r>
          </a:p>
          <a:p>
            <a:pPr marL="285750" lvl="0" indent="-285750" algn="l">
              <a:lnSpc>
                <a:spcPts val="2520"/>
              </a:lnSpc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pl-PL" sz="1800" u="none" strike="noStrike" dirty="0">
                <a:solidFill>
                  <a:srgbClr val="FDFDFD"/>
                </a:solidFill>
                <a:latin typeface="Akzidenz-Grotesk Bold" panose="020B0604020202020204" charset="-18"/>
                <a:ea typeface="Aileron"/>
                <a:cs typeface="Aileron"/>
                <a:sym typeface="Aileron"/>
              </a:rPr>
              <a:t>Żywność wysokiej jakość</a:t>
            </a:r>
          </a:p>
          <a:p>
            <a:pPr marL="285750" lvl="0" indent="-285750" algn="l">
              <a:lnSpc>
                <a:spcPts val="2520"/>
              </a:lnSpc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pl-PL" sz="1800" u="none" strike="noStrike" dirty="0">
                <a:solidFill>
                  <a:srgbClr val="FDFDFD"/>
                </a:solidFill>
                <a:latin typeface="Akzidenz-Grotesk Bold" panose="020B0604020202020204" charset="-18"/>
                <a:ea typeface="Aileron"/>
                <a:cs typeface="Aileron"/>
                <a:sym typeface="Aileron"/>
              </a:rPr>
              <a:t>Ekonomia wody</a:t>
            </a:r>
          </a:p>
          <a:p>
            <a:pPr marL="285750" lvl="0" indent="-285750" algn="l">
              <a:lnSpc>
                <a:spcPts val="2520"/>
              </a:lnSpc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pl-PL" sz="1800" u="none" strike="noStrike" dirty="0">
                <a:solidFill>
                  <a:srgbClr val="FDFDFD"/>
                </a:solidFill>
                <a:latin typeface="Akzidenz-Grotesk Bold" panose="020B0604020202020204" charset="-18"/>
                <a:ea typeface="Aileron"/>
                <a:cs typeface="Aileron"/>
                <a:sym typeface="Aileron"/>
              </a:rPr>
              <a:t>Drewno i meblarstwo</a:t>
            </a:r>
          </a:p>
          <a:p>
            <a:pPr marL="285750" lvl="0" indent="-285750" algn="l">
              <a:lnSpc>
                <a:spcPts val="2520"/>
              </a:lnSpc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pl-PL" sz="1800" u="none" strike="noStrike" dirty="0">
                <a:solidFill>
                  <a:srgbClr val="FDFDFD"/>
                </a:solidFill>
                <a:latin typeface="Akzidenz-Grotesk Bold" panose="020B0604020202020204" charset="-18"/>
                <a:ea typeface="Aileron"/>
                <a:cs typeface="Aileron"/>
                <a:sym typeface="Aileron"/>
              </a:rPr>
              <a:t>Zdrowe życie</a:t>
            </a:r>
            <a:endParaRPr lang="en-US" sz="1800" u="none" strike="noStrike" dirty="0">
              <a:solidFill>
                <a:srgbClr val="FDFDFD"/>
              </a:solidFill>
              <a:latin typeface="Akzidenz-Grotesk Bold" panose="020B0604020202020204" charset="-18"/>
              <a:ea typeface="Aileron"/>
              <a:cs typeface="Aileron"/>
              <a:sym typeface="Aileron"/>
            </a:endParaRPr>
          </a:p>
        </p:txBody>
      </p:sp>
      <p:grpSp>
        <p:nvGrpSpPr>
          <p:cNvPr id="18" name="Group 18"/>
          <p:cNvGrpSpPr/>
          <p:nvPr/>
        </p:nvGrpSpPr>
        <p:grpSpPr>
          <a:xfrm>
            <a:off x="407371" y="6371942"/>
            <a:ext cx="8749328" cy="1079496"/>
            <a:chOff x="0" y="0"/>
            <a:chExt cx="2304350" cy="284312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2304350" cy="284312"/>
            </a:xfrm>
            <a:custGeom>
              <a:avLst/>
              <a:gdLst/>
              <a:ahLst/>
              <a:cxnLst/>
              <a:rect l="l" t="t" r="r" b="b"/>
              <a:pathLst>
                <a:path w="2304350" h="284312">
                  <a:moveTo>
                    <a:pt x="88486" y="0"/>
                  </a:moveTo>
                  <a:lnTo>
                    <a:pt x="2215864" y="0"/>
                  </a:lnTo>
                  <a:cubicBezTo>
                    <a:pt x="2239332" y="0"/>
                    <a:pt x="2261839" y="9323"/>
                    <a:pt x="2278433" y="25917"/>
                  </a:cubicBezTo>
                  <a:cubicBezTo>
                    <a:pt x="2295027" y="42511"/>
                    <a:pt x="2304350" y="65018"/>
                    <a:pt x="2304350" y="88486"/>
                  </a:cubicBezTo>
                  <a:lnTo>
                    <a:pt x="2304350" y="195826"/>
                  </a:lnTo>
                  <a:cubicBezTo>
                    <a:pt x="2304350" y="244695"/>
                    <a:pt x="2264733" y="284312"/>
                    <a:pt x="2215864" y="284312"/>
                  </a:cubicBezTo>
                  <a:lnTo>
                    <a:pt x="88486" y="284312"/>
                  </a:lnTo>
                  <a:cubicBezTo>
                    <a:pt x="39616" y="284312"/>
                    <a:pt x="0" y="244695"/>
                    <a:pt x="0" y="195826"/>
                  </a:cubicBezTo>
                  <a:lnTo>
                    <a:pt x="0" y="88486"/>
                  </a:lnTo>
                  <a:cubicBezTo>
                    <a:pt x="0" y="39616"/>
                    <a:pt x="39616" y="0"/>
                    <a:pt x="88486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E0E6">
                    <a:alpha val="100000"/>
                  </a:srgbClr>
                </a:gs>
                <a:gs pos="100000">
                  <a:srgbClr val="004AAD">
                    <a:alpha val="100000"/>
                  </a:srgbClr>
                </a:gs>
              </a:gsLst>
              <a:lin ang="5400000"/>
            </a:gradFill>
            <a:ln cap="rnd">
              <a:noFill/>
              <a:prstDash val="solid"/>
              <a:round/>
            </a:ln>
          </p:spPr>
        </p:sp>
        <p:sp>
          <p:nvSpPr>
            <p:cNvPr id="20" name="TextBox 20"/>
            <p:cNvSpPr txBox="1"/>
            <p:nvPr/>
          </p:nvSpPr>
          <p:spPr>
            <a:xfrm>
              <a:off x="0" y="-57150"/>
              <a:ext cx="2304350" cy="3414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640"/>
                </a:lnSpc>
                <a:spcBef>
                  <a:spcPct val="0"/>
                </a:spcBef>
              </a:pPr>
              <a:endParaRPr dirty="0"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685541" y="5267908"/>
            <a:ext cx="8192987" cy="9353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520"/>
              </a:lnSpc>
              <a:spcBef>
                <a:spcPct val="0"/>
              </a:spcBef>
            </a:pPr>
            <a:r>
              <a:rPr lang="en-US" sz="1800" u="none" strike="noStrike" dirty="0">
                <a:solidFill>
                  <a:srgbClr val="FFFFFF"/>
                </a:solidFill>
                <a:latin typeface="Akzidenz-Grotesk Bold" panose="020B0604020202020204" charset="-18"/>
                <a:ea typeface="Aileron"/>
                <a:cs typeface="Aileron"/>
                <a:sym typeface="Aileron"/>
              </a:rPr>
              <a:t>Skorzystać z Usługi rozwojowej prowadzącej do zdobycia Zielonych kwalifikacji lub kompetencji.</a:t>
            </a:r>
          </a:p>
          <a:p>
            <a:pPr marL="0" lvl="0" indent="0" algn="l">
              <a:lnSpc>
                <a:spcPts val="2520"/>
              </a:lnSpc>
              <a:spcBef>
                <a:spcPct val="0"/>
              </a:spcBef>
            </a:pPr>
            <a:endParaRPr lang="en-US" sz="1800" u="none" strike="noStrike" dirty="0">
              <a:solidFill>
                <a:srgbClr val="FFFFFF"/>
              </a:solidFill>
              <a:latin typeface="Aileron"/>
              <a:ea typeface="Aileron"/>
              <a:cs typeface="Aileron"/>
              <a:sym typeface="Aileron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638256" y="6475684"/>
            <a:ext cx="8484407" cy="1255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520"/>
              </a:lnSpc>
              <a:spcBef>
                <a:spcPct val="0"/>
              </a:spcBef>
            </a:pPr>
            <a:r>
              <a:rPr lang="en-US" sz="1800" u="none" strike="noStrike" dirty="0">
                <a:solidFill>
                  <a:srgbClr val="FFFFFF"/>
                </a:solidFill>
                <a:latin typeface="Akzidenz-Grotesk Bold" panose="020B0604020202020204" charset="-18"/>
                <a:ea typeface="Aileron"/>
                <a:cs typeface="Aileron"/>
                <a:sym typeface="Aileron"/>
              </a:rPr>
              <a:t>Skorzystać z Usługi rozwojowej prowadzącej do zdobycia umiejętności </a:t>
            </a:r>
          </a:p>
          <a:p>
            <a:pPr marL="0" lvl="0" indent="0" algn="l">
              <a:lnSpc>
                <a:spcPts val="2520"/>
              </a:lnSpc>
              <a:spcBef>
                <a:spcPct val="0"/>
              </a:spcBef>
            </a:pPr>
            <a:r>
              <a:rPr lang="en-US" sz="1800" u="none" strike="noStrike" dirty="0">
                <a:solidFill>
                  <a:srgbClr val="FFFFFF"/>
                </a:solidFill>
                <a:latin typeface="Akzidenz-Grotesk Bold" panose="020B0604020202020204" charset="-18"/>
                <a:ea typeface="Aileron"/>
                <a:cs typeface="Aileron"/>
                <a:sym typeface="Aileron"/>
              </a:rPr>
              <a:t>w zakresie świadczenia usług dla osób wymagających Opieki długoterminowej</a:t>
            </a:r>
            <a:r>
              <a:rPr lang="en-US" sz="1800" u="none" strike="noStrike" dirty="0">
                <a:solidFill>
                  <a:srgbClr val="FFFFFF"/>
                </a:solidFill>
                <a:latin typeface="Aileron"/>
                <a:ea typeface="Aileron"/>
                <a:cs typeface="Aileron"/>
                <a:sym typeface="Aileron"/>
              </a:rPr>
              <a:t>.</a:t>
            </a:r>
          </a:p>
          <a:p>
            <a:pPr marL="0" lvl="0" indent="0" algn="l">
              <a:lnSpc>
                <a:spcPts val="2520"/>
              </a:lnSpc>
              <a:spcBef>
                <a:spcPct val="0"/>
              </a:spcBef>
            </a:pPr>
            <a:endParaRPr lang="en-US" sz="1800" u="none" strike="noStrike" dirty="0">
              <a:solidFill>
                <a:srgbClr val="FFFFFF"/>
              </a:solidFill>
              <a:latin typeface="Aileron"/>
              <a:ea typeface="Aileron"/>
              <a:cs typeface="Aileron"/>
              <a:sym typeface="Aileron"/>
            </a:endParaRPr>
          </a:p>
        </p:txBody>
      </p:sp>
      <p:sp>
        <p:nvSpPr>
          <p:cNvPr id="27" name="Freeform 27"/>
          <p:cNvSpPr/>
          <p:nvPr/>
        </p:nvSpPr>
        <p:spPr>
          <a:xfrm>
            <a:off x="796142" y="400215"/>
            <a:ext cx="1758863" cy="773900"/>
          </a:xfrm>
          <a:custGeom>
            <a:avLst/>
            <a:gdLst/>
            <a:ahLst/>
            <a:cxnLst/>
            <a:rect l="l" t="t" r="r" b="b"/>
            <a:pathLst>
              <a:path w="1758863" h="773900">
                <a:moveTo>
                  <a:pt x="0" y="0"/>
                </a:moveTo>
                <a:lnTo>
                  <a:pt x="1758863" y="0"/>
                </a:lnTo>
                <a:lnTo>
                  <a:pt x="1758863" y="773899"/>
                </a:lnTo>
                <a:lnTo>
                  <a:pt x="0" y="77389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118615" y="479069"/>
            <a:ext cx="1758863" cy="773900"/>
          </a:xfrm>
          <a:custGeom>
            <a:avLst/>
            <a:gdLst/>
            <a:ahLst/>
            <a:cxnLst/>
            <a:rect l="l" t="t" r="r" b="b"/>
            <a:pathLst>
              <a:path w="1758863" h="773900">
                <a:moveTo>
                  <a:pt x="0" y="0"/>
                </a:moveTo>
                <a:lnTo>
                  <a:pt x="1758863" y="0"/>
                </a:lnTo>
                <a:lnTo>
                  <a:pt x="1758863" y="773900"/>
                </a:lnTo>
                <a:lnTo>
                  <a:pt x="0" y="7739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8384589" y="357790"/>
            <a:ext cx="4518700" cy="1341820"/>
          </a:xfrm>
          <a:custGeom>
            <a:avLst/>
            <a:gdLst/>
            <a:ahLst/>
            <a:cxnLst/>
            <a:rect l="l" t="t" r="r" b="b"/>
            <a:pathLst>
              <a:path w="4518700" h="1341820">
                <a:moveTo>
                  <a:pt x="0" y="0"/>
                </a:moveTo>
                <a:lnTo>
                  <a:pt x="4518700" y="0"/>
                </a:lnTo>
                <a:lnTo>
                  <a:pt x="4518700" y="1341820"/>
                </a:lnTo>
                <a:lnTo>
                  <a:pt x="0" y="134182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4" name="Freeform 4"/>
          <p:cNvSpPr/>
          <p:nvPr/>
        </p:nvSpPr>
        <p:spPr>
          <a:xfrm>
            <a:off x="4297727" y="3675913"/>
            <a:ext cx="4796167" cy="3691000"/>
          </a:xfrm>
          <a:custGeom>
            <a:avLst/>
            <a:gdLst/>
            <a:ahLst/>
            <a:cxnLst/>
            <a:rect l="l" t="t" r="r" b="b"/>
            <a:pathLst>
              <a:path w="4796167" h="3691000">
                <a:moveTo>
                  <a:pt x="0" y="0"/>
                </a:moveTo>
                <a:lnTo>
                  <a:pt x="4796166" y="0"/>
                </a:lnTo>
                <a:lnTo>
                  <a:pt x="4796166" y="3691001"/>
                </a:lnTo>
                <a:lnTo>
                  <a:pt x="0" y="369100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r="-178578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4754390" y="5473789"/>
            <a:ext cx="879350" cy="951935"/>
          </a:xfrm>
          <a:custGeom>
            <a:avLst/>
            <a:gdLst/>
            <a:ahLst/>
            <a:cxnLst/>
            <a:rect l="l" t="t" r="r" b="b"/>
            <a:pathLst>
              <a:path w="879350" h="951935">
                <a:moveTo>
                  <a:pt x="0" y="0"/>
                </a:moveTo>
                <a:lnTo>
                  <a:pt x="879350" y="0"/>
                </a:lnTo>
                <a:lnTo>
                  <a:pt x="879350" y="951935"/>
                </a:lnTo>
                <a:lnTo>
                  <a:pt x="0" y="95193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7298345" y="4421769"/>
            <a:ext cx="692246" cy="879297"/>
          </a:xfrm>
          <a:custGeom>
            <a:avLst/>
            <a:gdLst/>
            <a:ahLst/>
            <a:cxnLst/>
            <a:rect l="l" t="t" r="r" b="b"/>
            <a:pathLst>
              <a:path w="692246" h="879297">
                <a:moveTo>
                  <a:pt x="0" y="0"/>
                </a:moveTo>
                <a:lnTo>
                  <a:pt x="692247" y="0"/>
                </a:lnTo>
                <a:lnTo>
                  <a:pt x="692247" y="879297"/>
                </a:lnTo>
                <a:lnTo>
                  <a:pt x="0" y="87929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260472" y="539937"/>
            <a:ext cx="7464296" cy="1189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825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999" b="1" i="0" u="none" strike="noStrike" kern="1200" cap="none" spc="0" normalizeH="0" baseline="0" noProof="0" dirty="0" err="1">
                <a:ln>
                  <a:noFill/>
                </a:ln>
                <a:solidFill>
                  <a:srgbClr val="283C4C"/>
                </a:solidFill>
                <a:effectLst/>
                <a:uLnTx/>
                <a:uFillTx/>
                <a:latin typeface="Akzidenz-Grotesk Heavy"/>
                <a:ea typeface="Akzidenz-Grotesk Heavy"/>
                <a:cs typeface="Akzidenz-Grotesk Heavy"/>
                <a:sym typeface="Akzidenz-Grotesk Heavy"/>
              </a:rPr>
              <a:t>Etapy</a:t>
            </a:r>
            <a:r>
              <a:rPr kumimoji="0" lang="en-US" sz="6999" b="1" i="0" u="none" strike="noStrike" kern="1200" cap="none" spc="0" normalizeH="0" baseline="0" noProof="0" dirty="0">
                <a:ln>
                  <a:noFill/>
                </a:ln>
                <a:solidFill>
                  <a:srgbClr val="283C4C"/>
                </a:solidFill>
                <a:effectLst/>
                <a:uLnTx/>
                <a:uFillTx/>
                <a:latin typeface="Akzidenz-Grotesk Heavy"/>
                <a:ea typeface="Akzidenz-Grotesk Heavy"/>
                <a:cs typeface="Akzidenz-Grotesk Heavy"/>
                <a:sym typeface="Akzidenz-Grotesk Heavy"/>
              </a:rPr>
              <a:t> </a:t>
            </a:r>
            <a:r>
              <a:rPr kumimoji="0" lang="en-US" sz="6999" b="1" i="0" u="none" strike="noStrike" kern="1200" cap="none" spc="0" normalizeH="0" baseline="0" noProof="0" dirty="0" err="1">
                <a:ln>
                  <a:noFill/>
                </a:ln>
                <a:solidFill>
                  <a:srgbClr val="283C4C"/>
                </a:solidFill>
                <a:effectLst/>
                <a:uLnTx/>
                <a:uFillTx/>
                <a:latin typeface="Akzidenz-Grotesk Heavy"/>
                <a:ea typeface="Akzidenz-Grotesk Heavy"/>
                <a:cs typeface="Akzidenz-Grotesk Heavy"/>
                <a:sym typeface="Akzidenz-Grotesk Heavy"/>
              </a:rPr>
              <a:t>projektu</a:t>
            </a:r>
            <a:endParaRPr kumimoji="0" lang="en-US" sz="6999" b="1" i="0" u="none" strike="noStrike" kern="1200" cap="none" spc="0" normalizeH="0" baseline="0" noProof="0" dirty="0">
              <a:ln>
                <a:noFill/>
              </a:ln>
              <a:solidFill>
                <a:srgbClr val="283C4C"/>
              </a:solidFill>
              <a:effectLst/>
              <a:uLnTx/>
              <a:uFillTx/>
              <a:latin typeface="Akzidenz-Grotesk Heavy"/>
              <a:ea typeface="Akzidenz-Grotesk Heavy"/>
              <a:cs typeface="Akzidenz-Grotesk Heavy"/>
              <a:sym typeface="Akzidenz-Grotesk Heavy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6138623" y="2371683"/>
            <a:ext cx="3011691" cy="1736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60AF"/>
                </a:solidFill>
                <a:effectLst/>
                <a:uLnTx/>
                <a:uFillTx/>
                <a:latin typeface="Libre Franklin Bold"/>
                <a:ea typeface="Libre Franklin Bold"/>
                <a:cs typeface="Libre Franklin Bold"/>
                <a:sym typeface="Libre Franklin Bold"/>
              </a:rPr>
              <a:t>ANALIZA POTRZEB TWOJEJ FIRMY</a:t>
            </a:r>
          </a:p>
          <a:p>
            <a:pPr marL="0" marR="0" lvl="0" indent="0" algn="ctr" defTabSz="914400" rtl="0" eaLnBrk="1" fontAlgn="auto" latinLnBrk="0" hangingPunct="1">
              <a:lnSpc>
                <a:spcPts val="35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rgbClr val="0060AF"/>
              </a:solidFill>
              <a:effectLst/>
              <a:uLnTx/>
              <a:uFillTx/>
              <a:latin typeface="Libre Franklin Bold"/>
              <a:ea typeface="Libre Franklin Bold"/>
              <a:cs typeface="Libre Franklin Bold"/>
              <a:sym typeface="Libre Franklin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3650119" y="7061975"/>
            <a:ext cx="3011691" cy="863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5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500" b="1" i="0" u="none" strike="noStrike" kern="1200" cap="none" spc="0" normalizeH="0" baseline="0" noProof="0" dirty="0">
                <a:ln>
                  <a:noFill/>
                </a:ln>
                <a:solidFill>
                  <a:srgbClr val="0060AF"/>
                </a:solidFill>
                <a:effectLst/>
                <a:uLnTx/>
                <a:uFillTx/>
                <a:latin typeface="Libre Franklin Bold"/>
                <a:ea typeface="Libre Franklin Bold"/>
                <a:cs typeface="Libre Franklin Bold"/>
                <a:sym typeface="Libre Franklin Bold"/>
              </a:rPr>
              <a:t>ZGŁOSZENIE DO PROJEKTU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rgbClr val="0060AF"/>
              </a:solidFill>
              <a:effectLst/>
              <a:uLnTx/>
              <a:uFillTx/>
              <a:latin typeface="Libre Franklin Bold"/>
              <a:ea typeface="Libre Franklin Bold"/>
              <a:cs typeface="Libre Franklin Bold"/>
              <a:sym typeface="Libre Franklin Bold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9150314" y="3933150"/>
            <a:ext cx="4094439" cy="3652839"/>
          </a:xfrm>
          <a:custGeom>
            <a:avLst/>
            <a:gdLst/>
            <a:ahLst/>
            <a:cxnLst/>
            <a:rect l="l" t="t" r="r" b="b"/>
            <a:pathLst>
              <a:path w="4094439" h="3652839">
                <a:moveTo>
                  <a:pt x="0" y="0"/>
                </a:moveTo>
                <a:lnTo>
                  <a:pt x="4094439" y="0"/>
                </a:lnTo>
                <a:lnTo>
                  <a:pt x="4094439" y="3652839"/>
                </a:lnTo>
                <a:lnTo>
                  <a:pt x="0" y="365283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226322" b="-1044"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9655738" y="6195864"/>
            <a:ext cx="828157" cy="828157"/>
          </a:xfrm>
          <a:custGeom>
            <a:avLst/>
            <a:gdLst/>
            <a:ahLst/>
            <a:cxnLst/>
            <a:rect l="l" t="t" r="r" b="b"/>
            <a:pathLst>
              <a:path w="828157" h="828157">
                <a:moveTo>
                  <a:pt x="0" y="0"/>
                </a:moveTo>
                <a:lnTo>
                  <a:pt x="828157" y="0"/>
                </a:lnTo>
                <a:lnTo>
                  <a:pt x="828157" y="828157"/>
                </a:lnTo>
                <a:lnTo>
                  <a:pt x="0" y="82815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2" name="Freeform 12"/>
          <p:cNvSpPr/>
          <p:nvPr/>
        </p:nvSpPr>
        <p:spPr>
          <a:xfrm>
            <a:off x="11913686" y="4481532"/>
            <a:ext cx="759772" cy="759772"/>
          </a:xfrm>
          <a:custGeom>
            <a:avLst/>
            <a:gdLst/>
            <a:ahLst/>
            <a:cxnLst/>
            <a:rect l="l" t="t" r="r" b="b"/>
            <a:pathLst>
              <a:path w="759772" h="759772">
                <a:moveTo>
                  <a:pt x="0" y="0"/>
                </a:moveTo>
                <a:lnTo>
                  <a:pt x="759772" y="0"/>
                </a:lnTo>
                <a:lnTo>
                  <a:pt x="759772" y="759772"/>
                </a:lnTo>
                <a:lnTo>
                  <a:pt x="0" y="75977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8487917" y="7795539"/>
            <a:ext cx="3011691" cy="860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5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60AF"/>
                </a:solidFill>
                <a:effectLst/>
                <a:uLnTx/>
                <a:uFillTx/>
                <a:latin typeface="Libre Franklin Bold"/>
                <a:ea typeface="Libre Franklin Bold"/>
                <a:cs typeface="Libre Franklin Bold"/>
                <a:sym typeface="Libre Franklin Bold"/>
              </a:rPr>
              <a:t>UDZIAŁ W SZKOLENIACH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787727" y="2955269"/>
            <a:ext cx="3011691" cy="860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5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60AF"/>
                </a:solidFill>
                <a:effectLst/>
                <a:uLnTx/>
                <a:uFillTx/>
                <a:latin typeface="Libre Franklin Bold"/>
                <a:ea typeface="Libre Franklin Bold"/>
                <a:cs typeface="Libre Franklin Bold"/>
                <a:sym typeface="Libre Franklin Bold"/>
              </a:rPr>
              <a:t>REFUNDACJA 80%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2D192BA7-8BA2-436C-3128-B8B24CEC4C84}"/>
              </a:ext>
            </a:extLst>
          </p:cNvPr>
          <p:cNvSpPr txBox="1"/>
          <p:nvPr/>
        </p:nvSpPr>
        <p:spPr>
          <a:xfrm>
            <a:off x="12261608" y="9807931"/>
            <a:ext cx="6026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bg1">
                    <a:lumMod val="95000"/>
                  </a:schemeClr>
                </a:solidFill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KOMPETENTNY REGION - WARMIA I MAZURY - Strona główna</a:t>
            </a:r>
            <a:endParaRPr lang="pl-PL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200484" y="5511989"/>
            <a:ext cx="9887030" cy="9428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80"/>
              </a:lnSpc>
            </a:pPr>
            <a:r>
              <a:rPr lang="en-US" sz="2700" dirty="0">
                <a:solidFill>
                  <a:srgbClr val="283C4C"/>
                </a:solidFill>
                <a:latin typeface="Akzidenz-Grotesk Bold" panose="020B0604020202020204" charset="-18"/>
                <a:ea typeface="Aileron"/>
                <a:cs typeface="Aileron"/>
                <a:sym typeface="Aileron"/>
              </a:rPr>
              <a:t>Zgłoszenie do projektu przez naszą stronę: </a:t>
            </a:r>
            <a:r>
              <a:rPr lang="en-US" sz="2700" u="sng" dirty="0">
                <a:solidFill>
                  <a:srgbClr val="283C4C"/>
                </a:solidFill>
                <a:latin typeface="Akzidenz-Grotesk Bold" panose="020B0604020202020204" charset="-18"/>
                <a:ea typeface="Aileron"/>
                <a:cs typeface="Aileron"/>
                <a:sym typeface="Aileron"/>
                <a:hlinkClick r:id="rId2" tooltip="https://www.kompetentnyregion.pl/formularz-zgloszeniowy"/>
              </a:rPr>
              <a:t>https://www.kompetentnyregion.pl/formularz-zgloszeniowy</a:t>
            </a:r>
          </a:p>
        </p:txBody>
      </p:sp>
      <p:sp>
        <p:nvSpPr>
          <p:cNvPr id="3" name="Freeform 3"/>
          <p:cNvSpPr/>
          <p:nvPr/>
        </p:nvSpPr>
        <p:spPr>
          <a:xfrm>
            <a:off x="14979745" y="2200275"/>
            <a:ext cx="2288115" cy="679452"/>
          </a:xfrm>
          <a:custGeom>
            <a:avLst/>
            <a:gdLst/>
            <a:ahLst/>
            <a:cxnLst/>
            <a:rect l="l" t="t" r="r" b="b"/>
            <a:pathLst>
              <a:path w="2288115" h="679452">
                <a:moveTo>
                  <a:pt x="0" y="0"/>
                </a:moveTo>
                <a:lnTo>
                  <a:pt x="2288115" y="0"/>
                </a:lnTo>
                <a:lnTo>
                  <a:pt x="2288115" y="679452"/>
                </a:lnTo>
                <a:lnTo>
                  <a:pt x="0" y="67945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4" name="Freeform 4"/>
          <p:cNvSpPr/>
          <p:nvPr/>
        </p:nvSpPr>
        <p:spPr>
          <a:xfrm>
            <a:off x="16118615" y="479069"/>
            <a:ext cx="1758863" cy="773900"/>
          </a:xfrm>
          <a:custGeom>
            <a:avLst/>
            <a:gdLst/>
            <a:ahLst/>
            <a:cxnLst/>
            <a:rect l="l" t="t" r="r" b="b"/>
            <a:pathLst>
              <a:path w="1758863" h="773900">
                <a:moveTo>
                  <a:pt x="0" y="0"/>
                </a:moveTo>
                <a:lnTo>
                  <a:pt x="1758863" y="0"/>
                </a:lnTo>
                <a:lnTo>
                  <a:pt x="1758863" y="773900"/>
                </a:lnTo>
                <a:lnTo>
                  <a:pt x="0" y="7739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2440580" y="-927556"/>
            <a:ext cx="2307854" cy="4815603"/>
          </a:xfrm>
          <a:custGeom>
            <a:avLst/>
            <a:gdLst/>
            <a:ahLst/>
            <a:cxnLst/>
            <a:rect l="l" t="t" r="r" b="b"/>
            <a:pathLst>
              <a:path w="2307854" h="4815603">
                <a:moveTo>
                  <a:pt x="0" y="0"/>
                </a:moveTo>
                <a:lnTo>
                  <a:pt x="2307855" y="0"/>
                </a:lnTo>
                <a:lnTo>
                  <a:pt x="2307855" y="4815603"/>
                </a:lnTo>
                <a:lnTo>
                  <a:pt x="0" y="481560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655335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3036383" y="1418110"/>
            <a:ext cx="1147278" cy="1241978"/>
          </a:xfrm>
          <a:custGeom>
            <a:avLst/>
            <a:gdLst/>
            <a:ahLst/>
            <a:cxnLst/>
            <a:rect l="l" t="t" r="r" b="b"/>
            <a:pathLst>
              <a:path w="1147278" h="1241978">
                <a:moveTo>
                  <a:pt x="0" y="0"/>
                </a:moveTo>
                <a:lnTo>
                  <a:pt x="1147278" y="0"/>
                </a:lnTo>
                <a:lnTo>
                  <a:pt x="1147278" y="1241978"/>
                </a:lnTo>
                <a:lnTo>
                  <a:pt x="0" y="124197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-2306537" y="4952485"/>
            <a:ext cx="21307386" cy="106537"/>
          </a:xfrm>
          <a:custGeom>
            <a:avLst/>
            <a:gdLst/>
            <a:ahLst/>
            <a:cxnLst/>
            <a:rect l="l" t="t" r="r" b="b"/>
            <a:pathLst>
              <a:path w="21307386" h="106537">
                <a:moveTo>
                  <a:pt x="0" y="0"/>
                </a:moveTo>
                <a:lnTo>
                  <a:pt x="21307386" y="0"/>
                </a:lnTo>
                <a:lnTo>
                  <a:pt x="21307386" y="106537"/>
                </a:lnTo>
                <a:lnTo>
                  <a:pt x="0" y="10653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  <a:ln w="38100" cap="sq">
            <a:solidFill>
              <a:srgbClr val="FDFDFD"/>
            </a:solidFill>
            <a:prstDash val="solid"/>
            <a:miter/>
          </a:ln>
        </p:spPr>
      </p:sp>
      <p:sp>
        <p:nvSpPr>
          <p:cNvPr id="11" name="TextBox 11"/>
          <p:cNvSpPr txBox="1"/>
          <p:nvPr/>
        </p:nvSpPr>
        <p:spPr>
          <a:xfrm>
            <a:off x="5355964" y="914400"/>
            <a:ext cx="7576071" cy="16542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69"/>
              </a:lnSpc>
            </a:pPr>
            <a:r>
              <a:rPr lang="en-US" sz="6499" b="1" dirty="0">
                <a:solidFill>
                  <a:srgbClr val="283C4C"/>
                </a:solidFill>
                <a:latin typeface="Akzidenz-Grotesk Heavy"/>
                <a:ea typeface="Akzidenz-Grotesk Heavy"/>
                <a:cs typeface="Akzidenz-Grotesk Heavy"/>
                <a:sym typeface="Akzidenz-Grotesk Heavy"/>
              </a:rPr>
              <a:t>Etap 1</a:t>
            </a:r>
          </a:p>
          <a:p>
            <a:pPr algn="ctr">
              <a:lnSpc>
                <a:spcPts val="5192"/>
              </a:lnSpc>
            </a:pPr>
            <a:r>
              <a:rPr lang="pl-PL" sz="4400" b="1" dirty="0">
                <a:solidFill>
                  <a:srgbClr val="283C4C"/>
                </a:solidFill>
                <a:latin typeface="Akzidenz-Grotesk Bold" panose="020B0604020202020204" charset="-18"/>
                <a:ea typeface="Akzidenz-Grotesk Heavy"/>
                <a:cs typeface="Akzidenz-Grotesk Heavy"/>
                <a:sym typeface="Akzidenz-Grotesk Heavy"/>
              </a:rPr>
              <a:t>Zgłoszenie do projektu</a:t>
            </a:r>
            <a:endParaRPr lang="en-US" sz="4400" b="1" dirty="0">
              <a:solidFill>
                <a:srgbClr val="283C4C"/>
              </a:solidFill>
              <a:latin typeface="Akzidenz-Grotesk Bold" panose="020B0604020202020204" charset="-18"/>
              <a:ea typeface="Akzidenz-Grotesk Heavy"/>
              <a:cs typeface="Akzidenz-Grotesk Heavy"/>
              <a:sym typeface="Akzidenz-Grotesk Heavy"/>
            </a:endParaRPr>
          </a:p>
        </p:txBody>
      </p:sp>
      <p:sp>
        <p:nvSpPr>
          <p:cNvPr id="15" name="Freeform 15"/>
          <p:cNvSpPr/>
          <p:nvPr/>
        </p:nvSpPr>
        <p:spPr>
          <a:xfrm>
            <a:off x="-2339972" y="6906585"/>
            <a:ext cx="21307386" cy="106537"/>
          </a:xfrm>
          <a:custGeom>
            <a:avLst/>
            <a:gdLst/>
            <a:ahLst/>
            <a:cxnLst/>
            <a:rect l="l" t="t" r="r" b="b"/>
            <a:pathLst>
              <a:path w="21307386" h="106537">
                <a:moveTo>
                  <a:pt x="0" y="0"/>
                </a:moveTo>
                <a:lnTo>
                  <a:pt x="21307386" y="0"/>
                </a:lnTo>
                <a:lnTo>
                  <a:pt x="21307386" y="106537"/>
                </a:lnTo>
                <a:lnTo>
                  <a:pt x="0" y="10653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  <a:ln w="38100" cap="sq">
            <a:solidFill>
              <a:srgbClr val="FDFDFD"/>
            </a:solidFill>
            <a:prstDash val="solid"/>
            <a:miter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537</TotalTime>
  <Words>519</Words>
  <Application>Microsoft Office PowerPoint</Application>
  <PresentationFormat>Niestandardowy</PresentationFormat>
  <Paragraphs>84</Paragraphs>
  <Slides>15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10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26" baseType="lpstr">
      <vt:lpstr>Wingdings</vt:lpstr>
      <vt:lpstr>Akzidenz-Grotesk</vt:lpstr>
      <vt:lpstr>Arial</vt:lpstr>
      <vt:lpstr>Akzidenz-Grotesk Bold</vt:lpstr>
      <vt:lpstr>Akzidenz-Grotesk Heavy</vt:lpstr>
      <vt:lpstr>Calibri</vt:lpstr>
      <vt:lpstr>Aileron</vt:lpstr>
      <vt:lpstr>Libre Franklin</vt:lpstr>
      <vt:lpstr>Libre Franklin Bold</vt:lpstr>
      <vt:lpstr>Aileron Bold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Michał - robocze</dc:title>
  <dc:creator>Aleksandra Mroczkowska</dc:creator>
  <cp:lastModifiedBy>Aleksandra Mroczkowska</cp:lastModifiedBy>
  <cp:revision>12</cp:revision>
  <dcterms:created xsi:type="dcterms:W3CDTF">2006-08-16T00:00:00Z</dcterms:created>
  <dcterms:modified xsi:type="dcterms:W3CDTF">2025-04-11T12:43:51Z</dcterms:modified>
  <dc:identifier>DAGdxKcoOGU</dc:identifier>
</cp:coreProperties>
</file>